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sldIdLst>
    <p:sldId id="256" r:id="rId2"/>
    <p:sldId id="257" r:id="rId3"/>
    <p:sldId id="258" r:id="rId4"/>
    <p:sldId id="259" r:id="rId5"/>
    <p:sldId id="260" r:id="rId6"/>
    <p:sldId id="261" r:id="rId7"/>
  </p:sldIdLst>
  <p:sldSz cx="6858000" cy="9906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p:scale>
          <a:sx n="112" d="100"/>
          <a:sy n="112" d="100"/>
        </p:scale>
        <p:origin x="132" y="-42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6350" y="-12231"/>
            <a:ext cx="6878487" cy="9930462"/>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847947" y="3473216"/>
            <a:ext cx="4370039" cy="2377992"/>
          </a:xfrm>
        </p:spPr>
        <p:txBody>
          <a:bodyPr anchor="b">
            <a:noAutofit/>
          </a:bodyPr>
          <a:lstStyle>
            <a:lvl1pPr algn="r">
              <a:defRPr sz="405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47947" y="5851205"/>
            <a:ext cx="4370039" cy="1584410"/>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ECF198E-CA2B-4880-A1E3-C90B2CAEDB36}" type="datetimeFigureOut">
              <a:rPr kumimoji="1" lang="ja-JP" altLang="en-US" smtClean="0"/>
              <a:t>2023/6/30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99D205-4ECF-417B-AEA2-C72DA3D3768A}" type="slidenum">
              <a:rPr kumimoji="1" lang="ja-JP" altLang="en-US" smtClean="0"/>
              <a:t>‹#›</a:t>
            </a:fld>
            <a:endParaRPr kumimoji="1" lang="ja-JP" altLang="en-US"/>
          </a:p>
        </p:txBody>
      </p:sp>
    </p:spTree>
    <p:extLst>
      <p:ext uri="{BB962C8B-B14F-4D97-AF65-F5344CB8AC3E}">
        <p14:creationId xmlns:p14="http://schemas.microsoft.com/office/powerpoint/2010/main" val="1296997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457200" y="880533"/>
            <a:ext cx="4760786" cy="4916311"/>
          </a:xfrm>
        </p:spPr>
        <p:txBody>
          <a:bodyPr anchor="ctr">
            <a:normAutofit/>
          </a:bodyPr>
          <a:lstStyle>
            <a:lvl1pPr algn="l">
              <a:defRPr sz="33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57200" y="6457245"/>
            <a:ext cx="4760786" cy="2269167"/>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ECF198E-CA2B-4880-A1E3-C90B2CAEDB36}" type="datetimeFigureOut">
              <a:rPr kumimoji="1" lang="ja-JP" altLang="en-US" smtClean="0"/>
              <a:t>2023/6/30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99D205-4ECF-417B-AEA2-C72DA3D3768A}" type="slidenum">
              <a:rPr kumimoji="1" lang="ja-JP" altLang="en-US" smtClean="0"/>
              <a:t>‹#›</a:t>
            </a:fld>
            <a:endParaRPr kumimoji="1" lang="ja-JP" altLang="en-US"/>
          </a:p>
        </p:txBody>
      </p:sp>
    </p:spTree>
    <p:extLst>
      <p:ext uri="{BB962C8B-B14F-4D97-AF65-F5344CB8AC3E}">
        <p14:creationId xmlns:p14="http://schemas.microsoft.com/office/powerpoint/2010/main" val="2323862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581164" y="880533"/>
            <a:ext cx="4554137" cy="4365978"/>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825806" y="5246511"/>
            <a:ext cx="4064853" cy="550333"/>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457199" y="6457245"/>
            <a:ext cx="4760786" cy="2269167"/>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ECF198E-CA2B-4880-A1E3-C90B2CAEDB36}" type="datetimeFigureOut">
              <a:rPr kumimoji="1" lang="ja-JP" altLang="en-US" smtClean="0"/>
              <a:t>2023/6/30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99D205-4ECF-417B-AEA2-C72DA3D3768A}" type="slidenum">
              <a:rPr kumimoji="1" lang="ja-JP" altLang="en-US" smtClean="0"/>
              <a:t>‹#›</a:t>
            </a:fld>
            <a:endParaRPr kumimoji="1" lang="ja-JP" altLang="en-US"/>
          </a:p>
        </p:txBody>
      </p:sp>
      <p:sp>
        <p:nvSpPr>
          <p:cNvPr id="24" name="TextBox 23"/>
          <p:cNvSpPr txBox="1"/>
          <p:nvPr/>
        </p:nvSpPr>
        <p:spPr>
          <a:xfrm>
            <a:off x="362034" y="1141657"/>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4169470"/>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22100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457199" y="2790649"/>
            <a:ext cx="4760786" cy="3748998"/>
          </a:xfrm>
        </p:spPr>
        <p:txBody>
          <a:bodyPr anchor="b">
            <a:normAutofit/>
          </a:bodyPr>
          <a:lstStyle>
            <a:lvl1pPr algn="l">
              <a:defRPr sz="33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57199" y="6539647"/>
            <a:ext cx="4760786" cy="2186765"/>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ECF198E-CA2B-4880-A1E3-C90B2CAEDB36}" type="datetimeFigureOut">
              <a:rPr kumimoji="1" lang="ja-JP" altLang="en-US" smtClean="0"/>
              <a:t>2023/6/30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99D205-4ECF-417B-AEA2-C72DA3D3768A}" type="slidenum">
              <a:rPr kumimoji="1" lang="ja-JP" altLang="en-US" smtClean="0"/>
              <a:t>‹#›</a:t>
            </a:fld>
            <a:endParaRPr kumimoji="1" lang="ja-JP" altLang="en-US"/>
          </a:p>
        </p:txBody>
      </p:sp>
    </p:spTree>
    <p:extLst>
      <p:ext uri="{BB962C8B-B14F-4D97-AF65-F5344CB8AC3E}">
        <p14:creationId xmlns:p14="http://schemas.microsoft.com/office/powerpoint/2010/main" val="3254014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581164" y="880533"/>
            <a:ext cx="4554137" cy="4365978"/>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457198" y="5796844"/>
            <a:ext cx="4760787" cy="742803"/>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457199" y="6539647"/>
            <a:ext cx="4760786" cy="2186765"/>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ECF198E-CA2B-4880-A1E3-C90B2CAEDB36}" type="datetimeFigureOut">
              <a:rPr kumimoji="1" lang="ja-JP" altLang="en-US" smtClean="0"/>
              <a:t>2023/6/30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99D205-4ECF-417B-AEA2-C72DA3D3768A}" type="slidenum">
              <a:rPr kumimoji="1" lang="ja-JP" altLang="en-US" smtClean="0"/>
              <a:t>‹#›</a:t>
            </a:fld>
            <a:endParaRPr kumimoji="1" lang="ja-JP" altLang="en-US"/>
          </a:p>
        </p:txBody>
      </p:sp>
      <p:sp>
        <p:nvSpPr>
          <p:cNvPr id="24" name="TextBox 23"/>
          <p:cNvSpPr txBox="1"/>
          <p:nvPr/>
        </p:nvSpPr>
        <p:spPr>
          <a:xfrm>
            <a:off x="362034" y="1141657"/>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4169470"/>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14483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461886" y="880533"/>
            <a:ext cx="4756099" cy="4365978"/>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457198" y="5796844"/>
            <a:ext cx="4760787" cy="742803"/>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457199" y="6539647"/>
            <a:ext cx="4760786" cy="2186765"/>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ECF198E-CA2B-4880-A1E3-C90B2CAEDB36}" type="datetimeFigureOut">
              <a:rPr kumimoji="1" lang="ja-JP" altLang="en-US" smtClean="0"/>
              <a:t>2023/6/30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99D205-4ECF-417B-AEA2-C72DA3D3768A}" type="slidenum">
              <a:rPr kumimoji="1" lang="ja-JP" altLang="en-US" smtClean="0"/>
              <a:t>‹#›</a:t>
            </a:fld>
            <a:endParaRPr kumimoji="1" lang="ja-JP" altLang="en-US"/>
          </a:p>
        </p:txBody>
      </p:sp>
    </p:spTree>
    <p:extLst>
      <p:ext uri="{BB962C8B-B14F-4D97-AF65-F5344CB8AC3E}">
        <p14:creationId xmlns:p14="http://schemas.microsoft.com/office/powerpoint/2010/main" val="191796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ECF198E-CA2B-4880-A1E3-C90B2CAEDB36}" type="datetimeFigureOut">
              <a:rPr kumimoji="1" lang="ja-JP" altLang="en-US" smtClean="0"/>
              <a:t>2023/6/30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99D205-4ECF-417B-AEA2-C72DA3D3768A}" type="slidenum">
              <a:rPr kumimoji="1" lang="ja-JP" altLang="en-US" smtClean="0"/>
              <a:t>‹#›</a:t>
            </a:fld>
            <a:endParaRPr kumimoji="1" lang="ja-JP" altLang="en-US"/>
          </a:p>
        </p:txBody>
      </p:sp>
    </p:spTree>
    <p:extLst>
      <p:ext uri="{BB962C8B-B14F-4D97-AF65-F5344CB8AC3E}">
        <p14:creationId xmlns:p14="http://schemas.microsoft.com/office/powerpoint/2010/main" val="1768928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82984" y="880534"/>
            <a:ext cx="734109" cy="7585429"/>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57199" y="880534"/>
            <a:ext cx="3896270" cy="75854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ECF198E-CA2B-4880-A1E3-C90B2CAEDB36}" type="datetimeFigureOut">
              <a:rPr kumimoji="1" lang="ja-JP" altLang="en-US" smtClean="0"/>
              <a:t>2023/6/30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99D205-4ECF-417B-AEA2-C72DA3D3768A}" type="slidenum">
              <a:rPr kumimoji="1" lang="ja-JP" altLang="en-US" smtClean="0"/>
              <a:t>‹#›</a:t>
            </a:fld>
            <a:endParaRPr kumimoji="1" lang="ja-JP" altLang="en-US"/>
          </a:p>
        </p:txBody>
      </p:sp>
    </p:spTree>
    <p:extLst>
      <p:ext uri="{BB962C8B-B14F-4D97-AF65-F5344CB8AC3E}">
        <p14:creationId xmlns:p14="http://schemas.microsoft.com/office/powerpoint/2010/main" val="3002786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ECF198E-CA2B-4880-A1E3-C90B2CAEDB36}" type="datetimeFigureOut">
              <a:rPr kumimoji="1" lang="ja-JP" altLang="en-US" smtClean="0"/>
              <a:t>2023/6/30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99D205-4ECF-417B-AEA2-C72DA3D3768A}" type="slidenum">
              <a:rPr kumimoji="1" lang="ja-JP" altLang="en-US" smtClean="0"/>
              <a:t>‹#›</a:t>
            </a:fld>
            <a:endParaRPr kumimoji="1" lang="ja-JP" altLang="en-US"/>
          </a:p>
        </p:txBody>
      </p:sp>
    </p:spTree>
    <p:extLst>
      <p:ext uri="{BB962C8B-B14F-4D97-AF65-F5344CB8AC3E}">
        <p14:creationId xmlns:p14="http://schemas.microsoft.com/office/powerpoint/2010/main" val="3765665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57199" y="3901254"/>
            <a:ext cx="4760786" cy="2638395"/>
          </a:xfrm>
        </p:spPr>
        <p:txBody>
          <a:bodyPr anchor="b"/>
          <a:lstStyle>
            <a:lvl1pPr algn="l">
              <a:defRPr sz="3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57199" y="6539647"/>
            <a:ext cx="4760786" cy="12428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ECF198E-CA2B-4880-A1E3-C90B2CAEDB36}" type="datetimeFigureOut">
              <a:rPr kumimoji="1" lang="ja-JP" altLang="en-US" smtClean="0"/>
              <a:t>2023/6/30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99D205-4ECF-417B-AEA2-C72DA3D3768A}" type="slidenum">
              <a:rPr kumimoji="1" lang="ja-JP" altLang="en-US" smtClean="0"/>
              <a:t>‹#›</a:t>
            </a:fld>
            <a:endParaRPr kumimoji="1" lang="ja-JP" altLang="en-US"/>
          </a:p>
        </p:txBody>
      </p:sp>
    </p:spTree>
    <p:extLst>
      <p:ext uri="{BB962C8B-B14F-4D97-AF65-F5344CB8AC3E}">
        <p14:creationId xmlns:p14="http://schemas.microsoft.com/office/powerpoint/2010/main" val="4036787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880533"/>
            <a:ext cx="4760786" cy="1907822"/>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57200" y="3120851"/>
            <a:ext cx="2316082" cy="560556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2901903" y="3120853"/>
            <a:ext cx="2316083" cy="560556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ECF198E-CA2B-4880-A1E3-C90B2CAEDB36}" type="datetimeFigureOut">
              <a:rPr kumimoji="1" lang="ja-JP" altLang="en-US" smtClean="0"/>
              <a:t>2023/6/30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F99D205-4ECF-417B-AEA2-C72DA3D3768A}" type="slidenum">
              <a:rPr kumimoji="1" lang="ja-JP" altLang="en-US" smtClean="0"/>
              <a:t>‹#›</a:t>
            </a:fld>
            <a:endParaRPr kumimoji="1" lang="ja-JP" altLang="en-US"/>
          </a:p>
        </p:txBody>
      </p:sp>
    </p:spTree>
    <p:extLst>
      <p:ext uri="{BB962C8B-B14F-4D97-AF65-F5344CB8AC3E}">
        <p14:creationId xmlns:p14="http://schemas.microsoft.com/office/powerpoint/2010/main" val="1256327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57200" y="880533"/>
            <a:ext cx="4760785" cy="1907822"/>
          </a:xfrm>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57199" y="3121420"/>
            <a:ext cx="2318004" cy="832378"/>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57199" y="3953801"/>
            <a:ext cx="2318004" cy="477261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2899980" y="3121420"/>
            <a:ext cx="2318004" cy="832378"/>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2899980" y="3953801"/>
            <a:ext cx="2318004" cy="477261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ECF198E-CA2B-4880-A1E3-C90B2CAEDB36}" type="datetimeFigureOut">
              <a:rPr kumimoji="1" lang="ja-JP" altLang="en-US" smtClean="0"/>
              <a:t>2023/6/30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F99D205-4ECF-417B-AEA2-C72DA3D3768A}" type="slidenum">
              <a:rPr kumimoji="1" lang="ja-JP" altLang="en-US" smtClean="0"/>
              <a:t>‹#›</a:t>
            </a:fld>
            <a:endParaRPr kumimoji="1" lang="ja-JP" altLang="en-US"/>
          </a:p>
        </p:txBody>
      </p:sp>
    </p:spTree>
    <p:extLst>
      <p:ext uri="{BB962C8B-B14F-4D97-AF65-F5344CB8AC3E}">
        <p14:creationId xmlns:p14="http://schemas.microsoft.com/office/powerpoint/2010/main" val="357468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457199" y="880533"/>
            <a:ext cx="4760786" cy="1907822"/>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ECF198E-CA2B-4880-A1E3-C90B2CAEDB36}" type="datetimeFigureOut">
              <a:rPr kumimoji="1" lang="ja-JP" altLang="en-US" smtClean="0"/>
              <a:t>2023/6/30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F99D205-4ECF-417B-AEA2-C72DA3D3768A}" type="slidenum">
              <a:rPr kumimoji="1" lang="ja-JP" altLang="en-US" smtClean="0"/>
              <a:t>‹#›</a:t>
            </a:fld>
            <a:endParaRPr kumimoji="1" lang="ja-JP" altLang="en-US"/>
          </a:p>
        </p:txBody>
      </p:sp>
    </p:spTree>
    <p:extLst>
      <p:ext uri="{BB962C8B-B14F-4D97-AF65-F5344CB8AC3E}">
        <p14:creationId xmlns:p14="http://schemas.microsoft.com/office/powerpoint/2010/main" val="3505443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F198E-CA2B-4880-A1E3-C90B2CAEDB36}" type="datetimeFigureOut">
              <a:rPr kumimoji="1" lang="ja-JP" altLang="en-US" smtClean="0"/>
              <a:t>2023/6/30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F99D205-4ECF-417B-AEA2-C72DA3D3768A}" type="slidenum">
              <a:rPr kumimoji="1" lang="ja-JP" altLang="en-US" smtClean="0"/>
              <a:t>‹#›</a:t>
            </a:fld>
            <a:endParaRPr kumimoji="1" lang="ja-JP" altLang="en-US"/>
          </a:p>
        </p:txBody>
      </p:sp>
    </p:spTree>
    <p:extLst>
      <p:ext uri="{BB962C8B-B14F-4D97-AF65-F5344CB8AC3E}">
        <p14:creationId xmlns:p14="http://schemas.microsoft.com/office/powerpoint/2010/main" val="2843960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199" y="2164650"/>
            <a:ext cx="2092637" cy="1846673"/>
          </a:xfrm>
        </p:spPr>
        <p:txBody>
          <a:bodyPr anchor="b">
            <a:normAutofit/>
          </a:bodyPr>
          <a:lstStyle>
            <a:lvl1pPr>
              <a:defRPr sz="1500"/>
            </a:lvl1pPr>
          </a:lstStyle>
          <a:p>
            <a:r>
              <a:rPr lang="ja-JP" altLang="en-US"/>
              <a:t>マスター タイトルの書式設定</a:t>
            </a:r>
            <a:endParaRPr lang="en-US" dirty="0"/>
          </a:p>
        </p:txBody>
      </p:sp>
      <p:sp>
        <p:nvSpPr>
          <p:cNvPr id="3" name="Content Placeholder 2"/>
          <p:cNvSpPr>
            <a:spLocks noGrp="1"/>
          </p:cNvSpPr>
          <p:nvPr>
            <p:ph idx="1"/>
          </p:nvPr>
        </p:nvSpPr>
        <p:spPr>
          <a:xfrm>
            <a:off x="2678456" y="743781"/>
            <a:ext cx="2539528" cy="7982631"/>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199" y="4011323"/>
            <a:ext cx="2092637" cy="3733093"/>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ECF198E-CA2B-4880-A1E3-C90B2CAEDB36}" type="datetimeFigureOut">
              <a:rPr kumimoji="1" lang="ja-JP" altLang="en-US" smtClean="0"/>
              <a:t>2023/6/30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F99D205-4ECF-417B-AEA2-C72DA3D3768A}" type="slidenum">
              <a:rPr kumimoji="1" lang="ja-JP" altLang="en-US" smtClean="0"/>
              <a:t>‹#›</a:t>
            </a:fld>
            <a:endParaRPr kumimoji="1" lang="ja-JP" altLang="en-US"/>
          </a:p>
        </p:txBody>
      </p:sp>
    </p:spTree>
    <p:extLst>
      <p:ext uri="{BB962C8B-B14F-4D97-AF65-F5344CB8AC3E}">
        <p14:creationId xmlns:p14="http://schemas.microsoft.com/office/powerpoint/2010/main" val="1947355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57199" y="6934200"/>
            <a:ext cx="4760786" cy="818622"/>
          </a:xfrm>
        </p:spPr>
        <p:txBody>
          <a:bodyPr anchor="b">
            <a:normAutofit/>
          </a:bodyPr>
          <a:lstStyle>
            <a:lvl1pPr algn="l">
              <a:defRPr sz="18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7199" y="880533"/>
            <a:ext cx="4760786" cy="5554926"/>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57199" y="7752822"/>
            <a:ext cx="4760786" cy="973590"/>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ECF198E-CA2B-4880-A1E3-C90B2CAEDB36}" type="datetimeFigureOut">
              <a:rPr kumimoji="1" lang="ja-JP" altLang="en-US" smtClean="0"/>
              <a:t>2023/6/30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F99D205-4ECF-417B-AEA2-C72DA3D3768A}" type="slidenum">
              <a:rPr kumimoji="1" lang="ja-JP" altLang="en-US" smtClean="0"/>
              <a:t>‹#›</a:t>
            </a:fld>
            <a:endParaRPr kumimoji="1" lang="ja-JP" altLang="en-US"/>
          </a:p>
        </p:txBody>
      </p:sp>
    </p:spTree>
    <p:extLst>
      <p:ext uri="{BB962C8B-B14F-4D97-AF65-F5344CB8AC3E}">
        <p14:creationId xmlns:p14="http://schemas.microsoft.com/office/powerpoint/2010/main" val="3768314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6350" y="-12231"/>
            <a:ext cx="6878488" cy="9930462"/>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57200" y="880533"/>
            <a:ext cx="4760785" cy="1907822"/>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57199" y="3120853"/>
            <a:ext cx="4760786" cy="560556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053944" y="8726414"/>
            <a:ext cx="513099"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8ECF198E-CA2B-4880-A1E3-C90B2CAEDB36}" type="datetimeFigureOut">
              <a:rPr kumimoji="1" lang="ja-JP" altLang="en-US" smtClean="0"/>
              <a:t>2023/6/30</a:t>
            </a:fld>
            <a:endParaRPr kumimoji="1" lang="ja-JP" altLang="en-US"/>
          </a:p>
        </p:txBody>
      </p:sp>
      <p:sp>
        <p:nvSpPr>
          <p:cNvPr id="5" name="Footer Placeholder 4"/>
          <p:cNvSpPr>
            <a:spLocks noGrp="1"/>
          </p:cNvSpPr>
          <p:nvPr>
            <p:ph type="ftr" sz="quarter" idx="3"/>
          </p:nvPr>
        </p:nvSpPr>
        <p:spPr>
          <a:xfrm>
            <a:off x="457200" y="8726414"/>
            <a:ext cx="3467230" cy="527403"/>
          </a:xfrm>
          <a:prstGeom prst="rect">
            <a:avLst/>
          </a:prstGeom>
        </p:spPr>
        <p:txBody>
          <a:bodyPr vert="horz" lIns="91440" tIns="45720" rIns="91440" bIns="45720" rtlCol="0" anchor="ctr"/>
          <a:lstStyle>
            <a:lvl1pPr algn="l">
              <a:defRPr sz="675">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33507" y="8726414"/>
            <a:ext cx="384479" cy="527403"/>
          </a:xfrm>
          <a:prstGeom prst="rect">
            <a:avLst/>
          </a:prstGeom>
        </p:spPr>
        <p:txBody>
          <a:bodyPr vert="horz" lIns="91440" tIns="45720" rIns="91440" bIns="45720" rtlCol="0" anchor="ctr"/>
          <a:lstStyle>
            <a:lvl1pPr algn="r">
              <a:defRPr sz="675">
                <a:solidFill>
                  <a:schemeClr val="accent1"/>
                </a:solidFill>
              </a:defRPr>
            </a:lvl1pPr>
          </a:lstStyle>
          <a:p>
            <a:fld id="{3F99D205-4ECF-417B-AEA2-C72DA3D3768A}" type="slidenum">
              <a:rPr kumimoji="1" lang="ja-JP" altLang="en-US" smtClean="0"/>
              <a:t>‹#›</a:t>
            </a:fld>
            <a:endParaRPr kumimoji="1" lang="ja-JP" altLang="en-US"/>
          </a:p>
        </p:txBody>
      </p:sp>
    </p:spTree>
    <p:extLst>
      <p:ext uri="{BB962C8B-B14F-4D97-AF65-F5344CB8AC3E}">
        <p14:creationId xmlns:p14="http://schemas.microsoft.com/office/powerpoint/2010/main" val="252553944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342900" rtl="0" eaLnBrk="1" latinLnBrk="0" hangingPunct="1">
        <a:spcBef>
          <a:spcPct val="0"/>
        </a:spcBef>
        <a:buNone/>
        <a:defRPr kumimoji="1" sz="27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kumimoji="1"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kumimoji="1"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81D877-464C-7C2A-BE4E-43596384B524}"/>
              </a:ext>
            </a:extLst>
          </p:cNvPr>
          <p:cNvSpPr>
            <a:spLocks noGrp="1"/>
          </p:cNvSpPr>
          <p:nvPr>
            <p:ph type="ctrTitle"/>
          </p:nvPr>
        </p:nvSpPr>
        <p:spPr>
          <a:xfrm>
            <a:off x="847947" y="2470385"/>
            <a:ext cx="4890701" cy="1584410"/>
          </a:xfrm>
        </p:spPr>
        <p:txBody>
          <a:bodyPr/>
          <a:lstStyle/>
          <a:p>
            <a:pPr algn="ctr"/>
            <a:r>
              <a:rPr lang="zh-TW" altLang="en-US" b="1" dirty="0">
                <a:solidFill>
                  <a:schemeClr val="tx1"/>
                </a:solidFill>
              </a:rPr>
              <a:t>一般社団法人</a:t>
            </a:r>
            <a:br>
              <a:rPr lang="en-US" altLang="zh-TW" b="1" dirty="0">
                <a:solidFill>
                  <a:schemeClr val="tx1"/>
                </a:solidFill>
              </a:rPr>
            </a:br>
            <a:r>
              <a:rPr lang="zh-TW" altLang="en-US" b="1" dirty="0">
                <a:solidFill>
                  <a:schemeClr val="tx1"/>
                </a:solidFill>
              </a:rPr>
              <a:t> 鉄骨現場溶接協会</a:t>
            </a:r>
            <a:endParaRPr kumimoji="1" lang="ja-JP" altLang="en-US" b="1" dirty="0">
              <a:solidFill>
                <a:schemeClr val="tx1"/>
              </a:solidFill>
            </a:endParaRPr>
          </a:p>
        </p:txBody>
      </p:sp>
      <p:sp>
        <p:nvSpPr>
          <p:cNvPr id="3" name="字幕 2">
            <a:extLst>
              <a:ext uri="{FF2B5EF4-FFF2-40B4-BE49-F238E27FC236}">
                <a16:creationId xmlns:a16="http://schemas.microsoft.com/office/drawing/2014/main" id="{2DEFBC44-6BDF-1844-5404-20CB410F7B97}"/>
              </a:ext>
            </a:extLst>
          </p:cNvPr>
          <p:cNvSpPr>
            <a:spLocks noGrp="1"/>
          </p:cNvSpPr>
          <p:nvPr>
            <p:ph type="subTitle" idx="1"/>
          </p:nvPr>
        </p:nvSpPr>
        <p:spPr>
          <a:xfrm>
            <a:off x="1243980" y="4677649"/>
            <a:ext cx="4370039" cy="486533"/>
          </a:xfrm>
        </p:spPr>
        <p:txBody>
          <a:bodyPr>
            <a:normAutofit lnSpcReduction="10000"/>
          </a:bodyPr>
          <a:lstStyle/>
          <a:p>
            <a:pPr algn="ctr"/>
            <a:r>
              <a:rPr kumimoji="1" lang="ja-JP" altLang="en-US" sz="2800" dirty="0">
                <a:solidFill>
                  <a:schemeClr val="tx1"/>
                </a:solidFill>
              </a:rPr>
              <a:t>協会のご案内</a:t>
            </a:r>
            <a:endParaRPr kumimoji="1" lang="en-US" altLang="ja-JP" dirty="0">
              <a:solidFill>
                <a:schemeClr val="tx1"/>
              </a:solidFill>
            </a:endParaRPr>
          </a:p>
        </p:txBody>
      </p:sp>
    </p:spTree>
    <p:extLst>
      <p:ext uri="{BB962C8B-B14F-4D97-AF65-F5344CB8AC3E}">
        <p14:creationId xmlns:p14="http://schemas.microsoft.com/office/powerpoint/2010/main" val="3460719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FF9C50-BC01-A6E1-EAA1-AB2EA4D53CEF}"/>
              </a:ext>
            </a:extLst>
          </p:cNvPr>
          <p:cNvSpPr>
            <a:spLocks noGrp="1"/>
          </p:cNvSpPr>
          <p:nvPr>
            <p:ph type="title"/>
          </p:nvPr>
        </p:nvSpPr>
        <p:spPr>
          <a:xfrm>
            <a:off x="457199" y="506315"/>
            <a:ext cx="4760785" cy="396054"/>
          </a:xfrm>
        </p:spPr>
        <p:txBody>
          <a:bodyPr>
            <a:normAutofit/>
          </a:bodyPr>
          <a:lstStyle/>
          <a:p>
            <a:r>
              <a:rPr lang="en-US" altLang="ja-JP" sz="1800" b="1" dirty="0">
                <a:solidFill>
                  <a:schemeClr val="tx1"/>
                </a:solidFill>
              </a:rPr>
              <a:t>1</a:t>
            </a:r>
            <a:r>
              <a:rPr lang="ja-JP" altLang="en-US" sz="1800" b="1" dirty="0">
                <a:solidFill>
                  <a:schemeClr val="tx1"/>
                </a:solidFill>
              </a:rPr>
              <a:t>．鉄骨現場溶接協会について</a:t>
            </a:r>
            <a:endParaRPr kumimoji="1" lang="ja-JP" altLang="en-US" sz="1800" b="1" dirty="0">
              <a:solidFill>
                <a:schemeClr val="tx1"/>
              </a:solidFill>
            </a:endParaRPr>
          </a:p>
        </p:txBody>
      </p:sp>
      <p:sp>
        <p:nvSpPr>
          <p:cNvPr id="6" name="テキスト ボックス 5">
            <a:extLst>
              <a:ext uri="{FF2B5EF4-FFF2-40B4-BE49-F238E27FC236}">
                <a16:creationId xmlns:a16="http://schemas.microsoft.com/office/drawing/2014/main" id="{4E694B30-EB54-7A9E-52EA-D4284A9C661B}"/>
              </a:ext>
            </a:extLst>
          </p:cNvPr>
          <p:cNvSpPr txBox="1"/>
          <p:nvPr/>
        </p:nvSpPr>
        <p:spPr>
          <a:xfrm>
            <a:off x="457199" y="1010653"/>
            <a:ext cx="5895475" cy="5584927"/>
          </a:xfrm>
          <a:prstGeom prst="rect">
            <a:avLst/>
          </a:prstGeom>
          <a:noFill/>
        </p:spPr>
        <p:txBody>
          <a:bodyPr wrap="square" rtlCol="0">
            <a:spAutoFit/>
          </a:bodyPr>
          <a:lstStyle/>
          <a:p>
            <a:pPr>
              <a:lnSpc>
                <a:spcPts val="2300"/>
              </a:lnSpc>
            </a:pPr>
            <a:r>
              <a:rPr kumimoji="1" lang="en-US" altLang="ja-JP" sz="1600" b="1" dirty="0"/>
              <a:t>【</a:t>
            </a:r>
            <a:r>
              <a:rPr kumimoji="1" lang="ja-JP" altLang="en-US" sz="1600" b="1" dirty="0"/>
              <a:t>ごあいさつ</a:t>
            </a:r>
            <a:r>
              <a:rPr kumimoji="1" lang="en-US" altLang="ja-JP" sz="1600" b="1" dirty="0"/>
              <a:t>】</a:t>
            </a:r>
          </a:p>
          <a:p>
            <a:pPr>
              <a:lnSpc>
                <a:spcPts val="2300"/>
              </a:lnSpc>
            </a:pPr>
            <a:r>
              <a:rPr kumimoji="1" lang="ja-JP" altLang="en-US" sz="1400" dirty="0"/>
              <a:t>　鉄骨現場溶接協会は、建築鉄骨の現場溶接に従事する企業の業界団体として令和</a:t>
            </a:r>
            <a:r>
              <a:rPr kumimoji="1" lang="en-US" altLang="ja-JP" sz="1400" dirty="0"/>
              <a:t>3</a:t>
            </a:r>
            <a:r>
              <a:rPr kumimoji="1" lang="ja-JP" altLang="en-US" sz="1400" dirty="0"/>
              <a:t>年</a:t>
            </a:r>
            <a:r>
              <a:rPr kumimoji="1" lang="en-US" altLang="ja-JP" sz="1400" dirty="0"/>
              <a:t>4</a:t>
            </a:r>
            <a:r>
              <a:rPr kumimoji="1" lang="ja-JP" altLang="en-US" sz="1400" dirty="0"/>
              <a:t>月</a:t>
            </a:r>
            <a:r>
              <a:rPr kumimoji="1" lang="en-US" altLang="ja-JP" sz="1400" dirty="0"/>
              <a:t>1</a:t>
            </a:r>
            <a:r>
              <a:rPr kumimoji="1" lang="ja-JP" altLang="en-US" sz="1400" dirty="0"/>
              <a:t>日に関東地区の有志事業者で設立しました。</a:t>
            </a:r>
            <a:endParaRPr kumimoji="1" lang="en-US" altLang="ja-JP" sz="1400" dirty="0"/>
          </a:p>
          <a:p>
            <a:pPr>
              <a:lnSpc>
                <a:spcPts val="2300"/>
              </a:lnSpc>
            </a:pPr>
            <a:r>
              <a:rPr kumimoji="1" lang="ja-JP" altLang="en-US" sz="1400" dirty="0"/>
              <a:t>　現場溶接は鋼構造物において品質を左右する重要な工程で、施行者や鉄骨製作企業と連携しながら、この責任ある仕事を通じて安心安全な建物を提供し、社会に貢献していると自負しています。</a:t>
            </a:r>
            <a:endParaRPr kumimoji="1" lang="en-US" altLang="ja-JP" sz="1400" dirty="0"/>
          </a:p>
          <a:p>
            <a:pPr>
              <a:lnSpc>
                <a:spcPts val="2300"/>
              </a:lnSpc>
            </a:pPr>
            <a:r>
              <a:rPr kumimoji="1" lang="ja-JP" altLang="en-US" sz="1400" dirty="0"/>
              <a:t>　ただ、こうした重要な役割を担いながらも、多くが中小規模の企業で、下請け業という業態にあるため、社会的な認知度が低く、業種として確立してさえいないのが実情です。</a:t>
            </a:r>
            <a:endParaRPr kumimoji="1" lang="en-US" altLang="ja-JP" sz="1400" dirty="0"/>
          </a:p>
          <a:p>
            <a:pPr>
              <a:lnSpc>
                <a:spcPts val="2300"/>
              </a:lnSpc>
            </a:pPr>
            <a:r>
              <a:rPr kumimoji="1" lang="ja-JP" altLang="en-US" sz="1400" dirty="0"/>
              <a:t>　加えて、近年はより高度な技術や資格、知識を求められ、建設業の人手不足と世代交代、人材育成、働き方改革やインバウンドなど新たな制度への対応といった課題が山積し、個社の努力では解決することが難しいのが実態です。</a:t>
            </a:r>
            <a:endParaRPr kumimoji="1" lang="en-US" altLang="ja-JP" sz="1400" dirty="0"/>
          </a:p>
          <a:p>
            <a:pPr>
              <a:lnSpc>
                <a:spcPts val="2300"/>
              </a:lnSpc>
            </a:pPr>
            <a:r>
              <a:rPr kumimoji="1" lang="ja-JP" altLang="en-US" sz="1400" dirty="0"/>
              <a:t>　鉄骨建設業協会は、業界各社が団結して情報や知恵、力を合わせて課題に立ち向かい、協会の事業を通じて、業界の技術レベルや社会的な認知度の向上、専門業種としての確立、魅力ある業界を目指しています。</a:t>
            </a:r>
            <a:endParaRPr kumimoji="1" lang="en-US" altLang="ja-JP" sz="1400" dirty="0"/>
          </a:p>
          <a:p>
            <a:pPr>
              <a:lnSpc>
                <a:spcPts val="2300"/>
              </a:lnSpc>
            </a:pPr>
            <a:r>
              <a:rPr kumimoji="1" lang="ja-JP" altLang="en-US" sz="1400" dirty="0"/>
              <a:t>　皆様のご理解とご協力を賜りますようお願い申し上げます。　</a:t>
            </a:r>
            <a:endParaRPr kumimoji="1" lang="en-US" altLang="ja-JP" sz="1400" dirty="0"/>
          </a:p>
          <a:p>
            <a:pPr>
              <a:lnSpc>
                <a:spcPts val="2000"/>
              </a:lnSpc>
            </a:pPr>
            <a:endParaRPr kumimoji="1" lang="en-US" altLang="ja-JP" sz="1400" dirty="0"/>
          </a:p>
          <a:p>
            <a:pPr algn="r">
              <a:lnSpc>
                <a:spcPts val="2000"/>
              </a:lnSpc>
            </a:pPr>
            <a:r>
              <a:rPr kumimoji="1" lang="ja-JP" altLang="en-US" sz="1600" dirty="0">
                <a:latin typeface="BIZ UDP明朝 Medium" panose="02020500000000000000" pitchFamily="18" charset="-128"/>
                <a:ea typeface="BIZ UDP明朝 Medium" panose="02020500000000000000" pitchFamily="18" charset="-128"/>
              </a:rPr>
              <a:t>一般社団法人　鉄骨現場溶接協会　会長　原博之</a:t>
            </a:r>
            <a:endParaRPr kumimoji="1" lang="en-US" altLang="ja-JP" sz="1400" dirty="0">
              <a:latin typeface="BIZ UDP明朝 Medium" panose="02020500000000000000" pitchFamily="18" charset="-128"/>
              <a:ea typeface="BIZ UDP明朝 Medium" panose="02020500000000000000" pitchFamily="18" charset="-128"/>
            </a:endParaRPr>
          </a:p>
        </p:txBody>
      </p:sp>
      <p:sp>
        <p:nvSpPr>
          <p:cNvPr id="7" name="テキスト ボックス 6">
            <a:extLst>
              <a:ext uri="{FF2B5EF4-FFF2-40B4-BE49-F238E27FC236}">
                <a16:creationId xmlns:a16="http://schemas.microsoft.com/office/drawing/2014/main" id="{51CDD2E0-E988-0F1F-1C2F-4EEB269CFCC4}"/>
              </a:ext>
            </a:extLst>
          </p:cNvPr>
          <p:cNvSpPr txBox="1"/>
          <p:nvPr/>
        </p:nvSpPr>
        <p:spPr>
          <a:xfrm>
            <a:off x="368967" y="6993881"/>
            <a:ext cx="5895475" cy="2317942"/>
          </a:xfrm>
          <a:prstGeom prst="rect">
            <a:avLst/>
          </a:prstGeom>
          <a:noFill/>
        </p:spPr>
        <p:txBody>
          <a:bodyPr wrap="square" rtlCol="0">
            <a:spAutoFit/>
          </a:bodyPr>
          <a:lstStyle/>
          <a:p>
            <a:pPr>
              <a:lnSpc>
                <a:spcPts val="2500"/>
              </a:lnSpc>
            </a:pPr>
            <a:r>
              <a:rPr kumimoji="1" lang="en-US" altLang="ja-JP" sz="1600" b="1" dirty="0"/>
              <a:t>【</a:t>
            </a:r>
            <a:r>
              <a:rPr kumimoji="1" lang="ja-JP" altLang="en-US" sz="1600" b="1" dirty="0"/>
              <a:t>協会の目的</a:t>
            </a:r>
            <a:r>
              <a:rPr kumimoji="1" lang="en-US" altLang="ja-JP" sz="1600" b="1" dirty="0"/>
              <a:t>】</a:t>
            </a:r>
          </a:p>
          <a:p>
            <a:pPr marL="0" indent="0">
              <a:lnSpc>
                <a:spcPts val="2500"/>
              </a:lnSpc>
              <a:buNone/>
            </a:pPr>
            <a:r>
              <a:rPr kumimoji="1" lang="ja-JP" altLang="en-US" sz="1600" dirty="0"/>
              <a:t>①専門業者確立と社会的地位の向上</a:t>
            </a:r>
          </a:p>
          <a:p>
            <a:pPr marL="0" indent="0">
              <a:lnSpc>
                <a:spcPts val="2500"/>
              </a:lnSpc>
              <a:buNone/>
            </a:pPr>
            <a:r>
              <a:rPr kumimoji="1" lang="ja-JP" altLang="en-US" sz="1600" dirty="0"/>
              <a:t>②働きやすい環境の整備</a:t>
            </a:r>
          </a:p>
          <a:p>
            <a:pPr marL="0" indent="0">
              <a:lnSpc>
                <a:spcPts val="2500"/>
              </a:lnSpc>
              <a:buNone/>
            </a:pPr>
            <a:r>
              <a:rPr kumimoji="1" lang="ja-JP" altLang="en-US" sz="1600" dirty="0"/>
              <a:t>③次世代を担う若手の確保と教育</a:t>
            </a:r>
          </a:p>
          <a:p>
            <a:pPr marL="0" indent="0">
              <a:lnSpc>
                <a:spcPts val="2500"/>
              </a:lnSpc>
              <a:buNone/>
            </a:pPr>
            <a:r>
              <a:rPr kumimoji="1" lang="ja-JP" altLang="en-US" sz="1600" dirty="0"/>
              <a:t>④業界内の相互扶助と交流</a:t>
            </a:r>
            <a:endParaRPr kumimoji="1" lang="en-US" altLang="ja-JP" sz="1600" dirty="0"/>
          </a:p>
          <a:p>
            <a:pPr marL="0" indent="0">
              <a:lnSpc>
                <a:spcPts val="2500"/>
              </a:lnSpc>
              <a:buNone/>
            </a:pPr>
            <a:r>
              <a:rPr kumimoji="1" lang="ja-JP" altLang="en-US" sz="1600" dirty="0"/>
              <a:t>⑤次世代経営者の資質向上</a:t>
            </a:r>
          </a:p>
          <a:p>
            <a:pPr marL="0" indent="0">
              <a:lnSpc>
                <a:spcPts val="2500"/>
              </a:lnSpc>
              <a:buNone/>
            </a:pPr>
            <a:r>
              <a:rPr kumimoji="1" lang="ja-JP" altLang="en-US" sz="1600" dirty="0"/>
              <a:t>⑥関連諸団体との連携</a:t>
            </a:r>
            <a:endParaRPr kumimoji="1" lang="en-US" altLang="ja-JP" sz="1400" dirty="0"/>
          </a:p>
        </p:txBody>
      </p:sp>
    </p:spTree>
    <p:extLst>
      <p:ext uri="{BB962C8B-B14F-4D97-AF65-F5344CB8AC3E}">
        <p14:creationId xmlns:p14="http://schemas.microsoft.com/office/powerpoint/2010/main" val="517217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63E85D1C-575E-1715-DDEC-28AFC2EC1790}"/>
              </a:ext>
            </a:extLst>
          </p:cNvPr>
          <p:cNvSpPr txBox="1">
            <a:spLocks/>
          </p:cNvSpPr>
          <p:nvPr/>
        </p:nvSpPr>
        <p:spPr>
          <a:xfrm>
            <a:off x="457199" y="506315"/>
            <a:ext cx="5715001" cy="396054"/>
          </a:xfrm>
          <a:prstGeom prst="rect">
            <a:avLst/>
          </a:prstGeom>
        </p:spPr>
        <p:txBody>
          <a:bodyPr vert="horz" lIns="91440" tIns="45720" rIns="91440" bIns="45720" rtlCol="0" anchor="t">
            <a:normAutofit/>
          </a:bodyPr>
          <a:lstStyle>
            <a:lvl1pPr algn="l" defTabSz="342900" rtl="0" eaLnBrk="1" latinLnBrk="0" hangingPunct="1">
              <a:spcBef>
                <a:spcPct val="0"/>
              </a:spcBef>
              <a:buNone/>
              <a:defRPr kumimoji="1" sz="27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1800" b="1" dirty="0">
                <a:solidFill>
                  <a:schemeClr val="tx1"/>
                </a:solidFill>
              </a:rPr>
              <a:t>2</a:t>
            </a:r>
            <a:r>
              <a:rPr lang="ja-JP" altLang="en-US" sz="1800" b="1" dirty="0">
                <a:solidFill>
                  <a:schemeClr val="tx1"/>
                </a:solidFill>
              </a:rPr>
              <a:t>．鉄骨現場溶接協会の概要　</a:t>
            </a:r>
            <a:r>
              <a:rPr kumimoji="1" lang="en-US" altLang="ja-JP" sz="1800" b="1" dirty="0"/>
              <a:t> </a:t>
            </a:r>
            <a:r>
              <a:rPr kumimoji="1" lang="en-US" altLang="ja-JP" sz="1600" dirty="0">
                <a:solidFill>
                  <a:schemeClr val="tx1"/>
                </a:solidFill>
              </a:rPr>
              <a:t>2023</a:t>
            </a:r>
            <a:r>
              <a:rPr kumimoji="1" lang="ja-JP" altLang="en-US" sz="1600" dirty="0">
                <a:solidFill>
                  <a:schemeClr val="tx1"/>
                </a:solidFill>
              </a:rPr>
              <a:t>年３月末現在</a:t>
            </a:r>
            <a:r>
              <a:rPr lang="ja-JP" altLang="en-US" sz="1800" b="1" dirty="0">
                <a:solidFill>
                  <a:schemeClr val="tx1"/>
                </a:solidFill>
              </a:rPr>
              <a:t>　</a:t>
            </a:r>
          </a:p>
        </p:txBody>
      </p:sp>
      <p:sp>
        <p:nvSpPr>
          <p:cNvPr id="11" name="テキスト ボックス 10">
            <a:extLst>
              <a:ext uri="{FF2B5EF4-FFF2-40B4-BE49-F238E27FC236}">
                <a16:creationId xmlns:a16="http://schemas.microsoft.com/office/drawing/2014/main" id="{63C4BE8C-6E61-C18B-49AE-17FBC5C5A4F3}"/>
              </a:ext>
            </a:extLst>
          </p:cNvPr>
          <p:cNvSpPr txBox="1"/>
          <p:nvPr/>
        </p:nvSpPr>
        <p:spPr>
          <a:xfrm>
            <a:off x="457199" y="1010652"/>
            <a:ext cx="5895475" cy="4875053"/>
          </a:xfrm>
          <a:prstGeom prst="rect">
            <a:avLst/>
          </a:prstGeom>
          <a:noFill/>
        </p:spPr>
        <p:txBody>
          <a:bodyPr wrap="square" rtlCol="0">
            <a:spAutoFit/>
          </a:bodyPr>
          <a:lstStyle/>
          <a:p>
            <a:pPr>
              <a:lnSpc>
                <a:spcPts val="2500"/>
              </a:lnSpc>
            </a:pPr>
            <a:r>
              <a:rPr kumimoji="1" lang="en-US" altLang="ja-JP" sz="1600" b="1" dirty="0"/>
              <a:t>【</a:t>
            </a:r>
            <a:r>
              <a:rPr kumimoji="1" lang="ja-JP" altLang="en-US" sz="1600" b="1" dirty="0"/>
              <a:t>組織概要</a:t>
            </a:r>
            <a:r>
              <a:rPr kumimoji="1" lang="en-US" altLang="ja-JP" sz="1600" b="1" dirty="0"/>
              <a:t>】</a:t>
            </a:r>
          </a:p>
          <a:p>
            <a:pPr>
              <a:lnSpc>
                <a:spcPts val="2500"/>
              </a:lnSpc>
            </a:pPr>
            <a:r>
              <a:rPr kumimoji="1" lang="ja-JP" altLang="en-US" sz="1400" dirty="0">
                <a:latin typeface="+mn-ea"/>
              </a:rPr>
              <a:t>　名　　　称　：一般社団法人　鉄骨現場溶接協会</a:t>
            </a:r>
            <a:endParaRPr kumimoji="1" lang="en-US" altLang="ja-JP" sz="1400" dirty="0">
              <a:latin typeface="+mn-ea"/>
            </a:endParaRPr>
          </a:p>
          <a:p>
            <a:pPr>
              <a:lnSpc>
                <a:spcPts val="2500"/>
              </a:lnSpc>
            </a:pPr>
            <a:r>
              <a:rPr kumimoji="1" lang="ja-JP" altLang="en-US" sz="1400" dirty="0">
                <a:latin typeface="+mn-ea"/>
              </a:rPr>
              <a:t>　会　　　長　：原　博之（原産業株式会社会長）</a:t>
            </a:r>
            <a:endParaRPr kumimoji="1" lang="en-US" altLang="ja-JP" sz="1400" dirty="0">
              <a:latin typeface="+mn-ea"/>
            </a:endParaRPr>
          </a:p>
          <a:p>
            <a:pPr>
              <a:lnSpc>
                <a:spcPts val="2500"/>
              </a:lnSpc>
            </a:pPr>
            <a:r>
              <a:rPr kumimoji="1" lang="ja-JP" altLang="en-US" sz="1400" dirty="0">
                <a:latin typeface="+mn-ea"/>
              </a:rPr>
              <a:t>　事　務　局　：〒</a:t>
            </a:r>
            <a:r>
              <a:rPr kumimoji="1" lang="en-US" altLang="ja-JP" sz="1400" dirty="0">
                <a:latin typeface="+mn-ea"/>
              </a:rPr>
              <a:t>103-0025</a:t>
            </a:r>
            <a:r>
              <a:rPr kumimoji="1" lang="ja-JP" altLang="en-US" sz="1400" dirty="0">
                <a:latin typeface="+mn-ea"/>
              </a:rPr>
              <a:t>　東京都中央区日本橋茅場町</a:t>
            </a:r>
            <a:r>
              <a:rPr kumimoji="1" lang="en-US" altLang="ja-JP" sz="1400" dirty="0">
                <a:latin typeface="+mn-ea"/>
              </a:rPr>
              <a:t>2</a:t>
            </a:r>
            <a:r>
              <a:rPr kumimoji="1" lang="ja-JP" altLang="en-US" sz="1400" dirty="0">
                <a:latin typeface="+mn-ea"/>
              </a:rPr>
              <a:t>－</a:t>
            </a:r>
            <a:r>
              <a:rPr kumimoji="1" lang="en-US" altLang="ja-JP" sz="1400" dirty="0">
                <a:latin typeface="+mn-ea"/>
              </a:rPr>
              <a:t>2―2</a:t>
            </a:r>
          </a:p>
          <a:p>
            <a:pPr>
              <a:lnSpc>
                <a:spcPts val="2500"/>
              </a:lnSpc>
            </a:pPr>
            <a:r>
              <a:rPr kumimoji="1" lang="ja-JP" altLang="en-US" sz="1400" dirty="0">
                <a:latin typeface="+mn-ea"/>
              </a:rPr>
              <a:t>　　　　　　　　三恵ビル　㈱鋼構造出版内</a:t>
            </a:r>
            <a:endParaRPr kumimoji="1" lang="en-US" altLang="ja-JP" sz="1400" dirty="0">
              <a:latin typeface="+mn-ea"/>
            </a:endParaRPr>
          </a:p>
          <a:p>
            <a:pPr>
              <a:lnSpc>
                <a:spcPts val="2500"/>
              </a:lnSpc>
            </a:pPr>
            <a:r>
              <a:rPr kumimoji="1" lang="ja-JP" altLang="en-US" sz="1400" dirty="0">
                <a:latin typeface="+mn-ea"/>
              </a:rPr>
              <a:t>　総</a:t>
            </a:r>
            <a:r>
              <a:rPr kumimoji="1" lang="en-US" altLang="ja-JP" sz="1400" dirty="0">
                <a:latin typeface="+mn-ea"/>
              </a:rPr>
              <a:t>  </a:t>
            </a:r>
            <a:r>
              <a:rPr kumimoji="1" lang="ja-JP" altLang="en-US" sz="1400" dirty="0">
                <a:latin typeface="+mn-ea"/>
              </a:rPr>
              <a:t>会  員  数：</a:t>
            </a:r>
            <a:r>
              <a:rPr kumimoji="1" lang="en-US" altLang="ja-JP" sz="1400" dirty="0">
                <a:latin typeface="+mn-ea"/>
              </a:rPr>
              <a:t>24</a:t>
            </a:r>
            <a:r>
              <a:rPr kumimoji="1" lang="ja-JP" altLang="en-US" sz="1400" dirty="0">
                <a:latin typeface="+mn-ea"/>
              </a:rPr>
              <a:t>社　　＝登録現場</a:t>
            </a:r>
            <a:r>
              <a:rPr kumimoji="1" lang="en-US" altLang="ja-JP" sz="1400" dirty="0">
                <a:latin typeface="+mn-ea"/>
              </a:rPr>
              <a:t>AW</a:t>
            </a:r>
            <a:r>
              <a:rPr kumimoji="1" lang="ja-JP" altLang="en-US" sz="1400" dirty="0">
                <a:latin typeface="+mn-ea"/>
              </a:rPr>
              <a:t>工数　：　</a:t>
            </a:r>
            <a:r>
              <a:rPr kumimoji="1" lang="en-US" altLang="ja-JP" sz="1400" dirty="0">
                <a:latin typeface="+mn-ea"/>
              </a:rPr>
              <a:t>266</a:t>
            </a:r>
            <a:r>
              <a:rPr kumimoji="1" lang="ja-JP" altLang="en-US" sz="1400" dirty="0">
                <a:latin typeface="+mn-ea"/>
              </a:rPr>
              <a:t>人</a:t>
            </a:r>
            <a:endParaRPr kumimoji="1" lang="en-US" altLang="ja-JP" sz="1400" dirty="0">
              <a:latin typeface="+mn-ea"/>
            </a:endParaRPr>
          </a:p>
          <a:p>
            <a:pPr>
              <a:lnSpc>
                <a:spcPts val="2500"/>
              </a:lnSpc>
            </a:pPr>
            <a:r>
              <a:rPr kumimoji="1" lang="ja-JP" altLang="en-US" sz="1400" dirty="0">
                <a:latin typeface="+mn-ea"/>
              </a:rPr>
              <a:t>　正　会　員　：</a:t>
            </a:r>
            <a:r>
              <a:rPr kumimoji="1" lang="en-US" altLang="ja-JP" sz="1400" dirty="0">
                <a:latin typeface="+mn-ea"/>
              </a:rPr>
              <a:t>21</a:t>
            </a:r>
            <a:r>
              <a:rPr kumimoji="1" lang="ja-JP" altLang="en-US" sz="1400" dirty="0">
                <a:latin typeface="+mn-ea"/>
              </a:rPr>
              <a:t>社</a:t>
            </a:r>
            <a:endParaRPr kumimoji="1" lang="en-US" altLang="ja-JP" sz="1400" dirty="0">
              <a:latin typeface="+mn-ea"/>
            </a:endParaRPr>
          </a:p>
          <a:p>
            <a:pPr>
              <a:lnSpc>
                <a:spcPts val="2500"/>
              </a:lnSpc>
            </a:pPr>
            <a:r>
              <a:rPr kumimoji="1" lang="ja-JP" altLang="en-US" sz="1400" dirty="0">
                <a:latin typeface="+mn-ea"/>
              </a:rPr>
              <a:t>　地方特別会員：  </a:t>
            </a:r>
            <a:r>
              <a:rPr kumimoji="1" lang="en-US" altLang="ja-JP" sz="1400" dirty="0">
                <a:latin typeface="+mn-ea"/>
              </a:rPr>
              <a:t>1</a:t>
            </a:r>
            <a:r>
              <a:rPr kumimoji="1" lang="ja-JP" altLang="en-US" sz="1400" dirty="0">
                <a:latin typeface="+mn-ea"/>
              </a:rPr>
              <a:t>社</a:t>
            </a:r>
            <a:endParaRPr kumimoji="1" lang="en-US" altLang="ja-JP" sz="1400" dirty="0">
              <a:latin typeface="+mn-ea"/>
            </a:endParaRPr>
          </a:p>
          <a:p>
            <a:pPr>
              <a:lnSpc>
                <a:spcPts val="2500"/>
              </a:lnSpc>
            </a:pPr>
            <a:r>
              <a:rPr kumimoji="1" lang="ja-JP" altLang="en-US" sz="1400" dirty="0">
                <a:latin typeface="+mn-ea"/>
              </a:rPr>
              <a:t>　準　会　員　：  </a:t>
            </a:r>
            <a:r>
              <a:rPr kumimoji="1" lang="en-US" altLang="ja-JP" sz="1400" dirty="0">
                <a:latin typeface="+mn-ea"/>
              </a:rPr>
              <a:t>1</a:t>
            </a:r>
            <a:r>
              <a:rPr kumimoji="1" lang="ja-JP" altLang="en-US" sz="1400" dirty="0">
                <a:latin typeface="+mn-ea"/>
              </a:rPr>
              <a:t>社　　</a:t>
            </a:r>
            <a:r>
              <a:rPr kumimoji="1" lang="en-US" altLang="ja-JP" sz="1100" dirty="0">
                <a:latin typeface="+mn-ea"/>
              </a:rPr>
              <a:t>※</a:t>
            </a:r>
            <a:r>
              <a:rPr kumimoji="1" lang="ja-JP" altLang="en-US" sz="1100" dirty="0">
                <a:latin typeface="+mn-ea"/>
              </a:rPr>
              <a:t>議決権を有さない会員</a:t>
            </a:r>
            <a:endParaRPr kumimoji="1" lang="en-US" altLang="ja-JP" sz="1400" dirty="0">
              <a:latin typeface="+mn-ea"/>
            </a:endParaRPr>
          </a:p>
          <a:p>
            <a:pPr>
              <a:lnSpc>
                <a:spcPts val="2500"/>
              </a:lnSpc>
            </a:pPr>
            <a:r>
              <a:rPr kumimoji="1" lang="ja-JP" altLang="en-US" sz="1400" dirty="0">
                <a:latin typeface="+mn-ea"/>
              </a:rPr>
              <a:t>　賛  助  会  員：    社</a:t>
            </a:r>
            <a:endParaRPr kumimoji="1" lang="en-US" altLang="ja-JP" sz="1400" dirty="0">
              <a:latin typeface="+mn-ea"/>
            </a:endParaRPr>
          </a:p>
          <a:p>
            <a:pPr>
              <a:lnSpc>
                <a:spcPts val="2500"/>
              </a:lnSpc>
            </a:pPr>
            <a:r>
              <a:rPr kumimoji="1" lang="ja-JP" altLang="en-US" sz="1400" dirty="0">
                <a:latin typeface="+mn-ea"/>
              </a:rPr>
              <a:t>　理　　　事　：</a:t>
            </a:r>
            <a:r>
              <a:rPr kumimoji="1" lang="en-US" altLang="ja-JP" sz="1400" dirty="0">
                <a:latin typeface="+mn-ea"/>
              </a:rPr>
              <a:t>9</a:t>
            </a:r>
            <a:r>
              <a:rPr kumimoji="1" lang="ja-JP" altLang="en-US" sz="1400" dirty="0">
                <a:latin typeface="+mn-ea"/>
              </a:rPr>
              <a:t>人（正副会長含む）　</a:t>
            </a:r>
            <a:r>
              <a:rPr kumimoji="1" lang="en-US" altLang="ja-JP" sz="1400" dirty="0">
                <a:latin typeface="+mn-ea"/>
              </a:rPr>
              <a:t>/</a:t>
            </a:r>
            <a:r>
              <a:rPr kumimoji="1" lang="ja-JP" altLang="en-US" sz="1400" dirty="0">
                <a:latin typeface="+mn-ea"/>
              </a:rPr>
              <a:t>　監事　</a:t>
            </a:r>
            <a:r>
              <a:rPr kumimoji="1" lang="en-US" altLang="ja-JP" sz="1400" dirty="0">
                <a:latin typeface="+mn-ea"/>
              </a:rPr>
              <a:t>1</a:t>
            </a:r>
            <a:r>
              <a:rPr kumimoji="1" lang="ja-JP" altLang="en-US" sz="1400" dirty="0">
                <a:latin typeface="+mn-ea"/>
              </a:rPr>
              <a:t>人</a:t>
            </a:r>
            <a:endParaRPr kumimoji="1" lang="en-US" altLang="ja-JP" sz="1400" dirty="0">
              <a:latin typeface="+mn-ea"/>
            </a:endParaRPr>
          </a:p>
          <a:p>
            <a:pPr>
              <a:lnSpc>
                <a:spcPts val="2500"/>
              </a:lnSpc>
            </a:pPr>
            <a:r>
              <a:rPr kumimoji="1" lang="ja-JP" altLang="en-US" sz="1400" dirty="0">
                <a:latin typeface="+mn-ea"/>
              </a:rPr>
              <a:t>　設　　　立　：令和</a:t>
            </a:r>
            <a:r>
              <a:rPr kumimoji="1" lang="en-US" altLang="ja-JP" sz="1400" dirty="0">
                <a:latin typeface="+mn-ea"/>
              </a:rPr>
              <a:t>3</a:t>
            </a:r>
            <a:r>
              <a:rPr kumimoji="1" lang="ja-JP" altLang="en-US" sz="1400" dirty="0">
                <a:latin typeface="+mn-ea"/>
              </a:rPr>
              <a:t>年（</a:t>
            </a:r>
            <a:r>
              <a:rPr kumimoji="1" lang="en-US" altLang="ja-JP" sz="1400" dirty="0">
                <a:latin typeface="+mn-ea"/>
              </a:rPr>
              <a:t>2021</a:t>
            </a:r>
            <a:r>
              <a:rPr kumimoji="1" lang="ja-JP" altLang="en-US" sz="1400" dirty="0">
                <a:latin typeface="+mn-ea"/>
              </a:rPr>
              <a:t>年）　</a:t>
            </a:r>
            <a:r>
              <a:rPr kumimoji="1" lang="en-US" altLang="ja-JP" sz="1400" dirty="0">
                <a:latin typeface="+mn-ea"/>
              </a:rPr>
              <a:t>4</a:t>
            </a:r>
            <a:r>
              <a:rPr kumimoji="1" lang="ja-JP" altLang="en-US" sz="1400" dirty="0">
                <a:latin typeface="+mn-ea"/>
              </a:rPr>
              <a:t>月　</a:t>
            </a:r>
            <a:r>
              <a:rPr kumimoji="1" lang="en-US" altLang="ja-JP" sz="1400" dirty="0">
                <a:latin typeface="+mn-ea"/>
              </a:rPr>
              <a:t>1</a:t>
            </a:r>
            <a:r>
              <a:rPr kumimoji="1" lang="ja-JP" altLang="en-US" sz="1400" dirty="0">
                <a:latin typeface="+mn-ea"/>
              </a:rPr>
              <a:t>日</a:t>
            </a:r>
            <a:endParaRPr kumimoji="1" lang="en-US" altLang="ja-JP" sz="1400" dirty="0">
              <a:latin typeface="+mn-ea"/>
            </a:endParaRPr>
          </a:p>
          <a:p>
            <a:pPr>
              <a:lnSpc>
                <a:spcPts val="2500"/>
              </a:lnSpc>
            </a:pPr>
            <a:r>
              <a:rPr kumimoji="1" lang="ja-JP" altLang="en-US" sz="1400" dirty="0">
                <a:latin typeface="+mn-ea"/>
              </a:rPr>
              <a:t>　主  な  事  業：通常総会　　年  </a:t>
            </a:r>
            <a:r>
              <a:rPr kumimoji="1" lang="en-US" altLang="ja-JP" sz="1400" dirty="0">
                <a:latin typeface="+mn-ea"/>
              </a:rPr>
              <a:t>1</a:t>
            </a:r>
            <a:r>
              <a:rPr kumimoji="1" lang="ja-JP" altLang="en-US" sz="1400" dirty="0">
                <a:latin typeface="+mn-ea"/>
              </a:rPr>
              <a:t>回</a:t>
            </a:r>
            <a:endParaRPr kumimoji="1" lang="en-US" altLang="ja-JP" sz="1400" dirty="0">
              <a:latin typeface="+mn-ea"/>
            </a:endParaRPr>
          </a:p>
          <a:p>
            <a:pPr>
              <a:lnSpc>
                <a:spcPts val="2500"/>
              </a:lnSpc>
            </a:pPr>
            <a:r>
              <a:rPr kumimoji="1" lang="ja-JP" altLang="en-US" sz="1400" dirty="0">
                <a:latin typeface="+mn-ea"/>
              </a:rPr>
              <a:t>　　　　　　　　全体協議会　複数回</a:t>
            </a:r>
            <a:endParaRPr kumimoji="1" lang="en-US" altLang="ja-JP" sz="1400" dirty="0">
              <a:latin typeface="+mn-ea"/>
            </a:endParaRPr>
          </a:p>
          <a:p>
            <a:pPr>
              <a:lnSpc>
                <a:spcPts val="2500"/>
              </a:lnSpc>
            </a:pPr>
            <a:r>
              <a:rPr kumimoji="1" lang="ja-JP" altLang="en-US" sz="1400" dirty="0">
                <a:latin typeface="+mn-ea"/>
              </a:rPr>
              <a:t>　　　　　　　　理　事　会　年</a:t>
            </a:r>
            <a:r>
              <a:rPr kumimoji="1" lang="en-US" altLang="ja-JP" sz="1400" dirty="0">
                <a:latin typeface="+mn-ea"/>
              </a:rPr>
              <a:t>10</a:t>
            </a:r>
            <a:r>
              <a:rPr kumimoji="1" lang="ja-JP" altLang="en-US" sz="1400" dirty="0">
                <a:latin typeface="+mn-ea"/>
              </a:rPr>
              <a:t>回程度</a:t>
            </a:r>
            <a:endParaRPr kumimoji="1" lang="en-US" altLang="ja-JP" sz="1400" dirty="0">
              <a:latin typeface="+mn-ea"/>
            </a:endParaRPr>
          </a:p>
        </p:txBody>
      </p:sp>
      <p:sp>
        <p:nvSpPr>
          <p:cNvPr id="12" name="テキスト ボックス 11">
            <a:extLst>
              <a:ext uri="{FF2B5EF4-FFF2-40B4-BE49-F238E27FC236}">
                <a16:creationId xmlns:a16="http://schemas.microsoft.com/office/drawing/2014/main" id="{67BCD82E-3F5E-DC49-4E65-381F10CDB2D3}"/>
              </a:ext>
            </a:extLst>
          </p:cNvPr>
          <p:cNvSpPr txBox="1"/>
          <p:nvPr/>
        </p:nvSpPr>
        <p:spPr>
          <a:xfrm>
            <a:off x="457198" y="6057103"/>
            <a:ext cx="5895475" cy="3342582"/>
          </a:xfrm>
          <a:prstGeom prst="rect">
            <a:avLst/>
          </a:prstGeom>
          <a:noFill/>
        </p:spPr>
        <p:txBody>
          <a:bodyPr wrap="square" rtlCol="0">
            <a:spAutoFit/>
          </a:bodyPr>
          <a:lstStyle/>
          <a:p>
            <a:pPr>
              <a:lnSpc>
                <a:spcPts val="2500"/>
              </a:lnSpc>
            </a:pPr>
            <a:r>
              <a:rPr kumimoji="1" lang="en-US" altLang="ja-JP" sz="1600" b="1" dirty="0"/>
              <a:t>【</a:t>
            </a:r>
            <a:r>
              <a:rPr kumimoji="1" lang="ja-JP" altLang="en-US" sz="1600" b="1" dirty="0"/>
              <a:t>理事役員</a:t>
            </a:r>
            <a:r>
              <a:rPr kumimoji="1" lang="en-US" altLang="ja-JP" sz="1600" b="1" dirty="0"/>
              <a:t>】9</a:t>
            </a:r>
            <a:r>
              <a:rPr kumimoji="1" lang="ja-JP" altLang="en-US" sz="1600" b="1" dirty="0"/>
              <a:t>人</a:t>
            </a:r>
            <a:endParaRPr kumimoji="1" lang="en-US" altLang="ja-JP" sz="1600" b="1" dirty="0"/>
          </a:p>
          <a:p>
            <a:pPr>
              <a:lnSpc>
                <a:spcPts val="2300"/>
              </a:lnSpc>
            </a:pPr>
            <a:r>
              <a:rPr kumimoji="1" lang="ja-JP" altLang="en-US" sz="1400" dirty="0">
                <a:latin typeface="+mn-ea"/>
              </a:rPr>
              <a:t>　会　長　：原　　博之（原産業株式会社　会長）</a:t>
            </a:r>
            <a:endParaRPr kumimoji="1" lang="en-US" altLang="ja-JP" sz="1400" dirty="0">
              <a:latin typeface="+mn-ea"/>
            </a:endParaRPr>
          </a:p>
          <a:p>
            <a:pPr>
              <a:lnSpc>
                <a:spcPts val="2300"/>
              </a:lnSpc>
            </a:pPr>
            <a:r>
              <a:rPr kumimoji="1" lang="ja-JP" altLang="en-US" sz="1400" dirty="0">
                <a:latin typeface="+mn-ea"/>
              </a:rPr>
              <a:t>　副会長　：藤原　泰治（株式会社藤原溶接　社長）</a:t>
            </a:r>
            <a:endParaRPr kumimoji="1" lang="en-US" altLang="ja-JP" sz="1400" dirty="0">
              <a:latin typeface="+mn-ea"/>
            </a:endParaRPr>
          </a:p>
          <a:p>
            <a:pPr>
              <a:lnSpc>
                <a:spcPts val="2300"/>
              </a:lnSpc>
            </a:pPr>
            <a:r>
              <a:rPr kumimoji="1" lang="ja-JP" altLang="en-US" sz="1400" dirty="0">
                <a:latin typeface="+mn-ea"/>
              </a:rPr>
              <a:t>　理　事　：木村　朋幸（有限会社木村溶接工業　社長）</a:t>
            </a:r>
            <a:endParaRPr kumimoji="1" lang="en-US" altLang="ja-JP" sz="1400" dirty="0">
              <a:latin typeface="+mn-ea"/>
            </a:endParaRPr>
          </a:p>
          <a:p>
            <a:pPr>
              <a:lnSpc>
                <a:spcPts val="2300"/>
              </a:lnSpc>
            </a:pPr>
            <a:r>
              <a:rPr kumimoji="1" lang="ja-JP" altLang="en-US" sz="1400" dirty="0">
                <a:latin typeface="+mn-ea"/>
              </a:rPr>
              <a:t>　　　　　：大井　敬元（株式会社ミヤビテクノ　社長）</a:t>
            </a:r>
            <a:endParaRPr kumimoji="1" lang="en-US" altLang="ja-JP" sz="1400" dirty="0">
              <a:latin typeface="+mn-ea"/>
            </a:endParaRPr>
          </a:p>
          <a:p>
            <a:pPr>
              <a:lnSpc>
                <a:spcPts val="2300"/>
              </a:lnSpc>
            </a:pPr>
            <a:r>
              <a:rPr kumimoji="1" lang="ja-JP" altLang="en-US" sz="1400" dirty="0">
                <a:latin typeface="+mn-ea"/>
              </a:rPr>
              <a:t>　　　　　：宮崎　信一（株式会社アサバ　鉄構部長）</a:t>
            </a:r>
          </a:p>
          <a:p>
            <a:pPr>
              <a:lnSpc>
                <a:spcPts val="2300"/>
              </a:lnSpc>
            </a:pPr>
            <a:r>
              <a:rPr kumimoji="1" lang="ja-JP" altLang="en-US" sz="1400" dirty="0">
                <a:latin typeface="+mn-ea"/>
              </a:rPr>
              <a:t>　　　　　：原　　正宏（原産業株式会社　社長）</a:t>
            </a:r>
            <a:endParaRPr kumimoji="1" lang="en-US" altLang="ja-JP" sz="1400" dirty="0">
              <a:latin typeface="+mn-ea"/>
            </a:endParaRPr>
          </a:p>
          <a:p>
            <a:pPr>
              <a:lnSpc>
                <a:spcPts val="2300"/>
              </a:lnSpc>
            </a:pPr>
            <a:r>
              <a:rPr kumimoji="1" lang="ja-JP" altLang="en-US" sz="1400" dirty="0">
                <a:latin typeface="+mn-ea"/>
              </a:rPr>
              <a:t>　　　　　：萩原　省一（有限会社萩原溶接工業　社長）</a:t>
            </a:r>
            <a:endParaRPr kumimoji="1" lang="en-US" altLang="ja-JP" sz="1400" dirty="0">
              <a:latin typeface="+mn-ea"/>
            </a:endParaRPr>
          </a:p>
          <a:p>
            <a:pPr>
              <a:lnSpc>
                <a:spcPts val="2300"/>
              </a:lnSpc>
            </a:pPr>
            <a:r>
              <a:rPr kumimoji="1" lang="ja-JP" altLang="en-US" sz="1400" dirty="0">
                <a:latin typeface="+mn-ea"/>
              </a:rPr>
              <a:t>　　　　　：鈴木　秀紀（有限会社昆野組　社長）</a:t>
            </a:r>
            <a:endParaRPr kumimoji="1" lang="en-US" altLang="ja-JP" sz="1400" dirty="0">
              <a:latin typeface="+mn-ea"/>
            </a:endParaRPr>
          </a:p>
          <a:p>
            <a:pPr>
              <a:lnSpc>
                <a:spcPts val="2300"/>
              </a:lnSpc>
            </a:pPr>
            <a:r>
              <a:rPr kumimoji="1" lang="ja-JP" altLang="en-US" sz="1400" dirty="0">
                <a:latin typeface="+mn-ea"/>
              </a:rPr>
              <a:t>　　　　　：高倉　大之（株式会社伊東工業所　部長）</a:t>
            </a:r>
            <a:endParaRPr kumimoji="1" lang="en-US" altLang="ja-JP" sz="1400" dirty="0">
              <a:latin typeface="+mn-ea"/>
            </a:endParaRPr>
          </a:p>
          <a:p>
            <a:pPr>
              <a:lnSpc>
                <a:spcPts val="2300"/>
              </a:lnSpc>
            </a:pPr>
            <a:r>
              <a:rPr kumimoji="1" lang="ja-JP" altLang="en-US" sz="1400" dirty="0">
                <a:latin typeface="+mn-ea"/>
              </a:rPr>
              <a:t>　監　事　：川村　周　（株式会社鋼構造出版）</a:t>
            </a:r>
            <a:endParaRPr kumimoji="1" lang="en-US" altLang="ja-JP" sz="1400" dirty="0">
              <a:latin typeface="+mn-ea"/>
            </a:endParaRPr>
          </a:p>
        </p:txBody>
      </p:sp>
    </p:spTree>
    <p:extLst>
      <p:ext uri="{BB962C8B-B14F-4D97-AF65-F5344CB8AC3E}">
        <p14:creationId xmlns:p14="http://schemas.microsoft.com/office/powerpoint/2010/main" val="2870231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38CC647-9B5B-908F-A9F9-41590E197723}"/>
              </a:ext>
            </a:extLst>
          </p:cNvPr>
          <p:cNvSpPr txBox="1"/>
          <p:nvPr/>
        </p:nvSpPr>
        <p:spPr>
          <a:xfrm>
            <a:off x="372976" y="1058420"/>
            <a:ext cx="5895475" cy="2630848"/>
          </a:xfrm>
          <a:prstGeom prst="rect">
            <a:avLst/>
          </a:prstGeom>
          <a:noFill/>
        </p:spPr>
        <p:txBody>
          <a:bodyPr wrap="square" rtlCol="0">
            <a:spAutoFit/>
          </a:bodyPr>
          <a:lstStyle/>
          <a:p>
            <a:pPr>
              <a:lnSpc>
                <a:spcPts val="2500"/>
              </a:lnSpc>
            </a:pPr>
            <a:r>
              <a:rPr kumimoji="1" lang="en-US" altLang="ja-JP" sz="1600" b="1" dirty="0"/>
              <a:t>【</a:t>
            </a:r>
            <a:r>
              <a:rPr kumimoji="1" lang="ja-JP" altLang="en-US" sz="1600" b="1" dirty="0"/>
              <a:t>正会員企業</a:t>
            </a:r>
            <a:r>
              <a:rPr kumimoji="1" lang="en-US" altLang="ja-JP" sz="1600" b="1" dirty="0"/>
              <a:t>】</a:t>
            </a:r>
            <a:r>
              <a:rPr kumimoji="1" lang="ja-JP" altLang="en-US" sz="900" b="1" dirty="0"/>
              <a:t>五十音順</a:t>
            </a:r>
            <a:r>
              <a:rPr kumimoji="1" lang="en-US" altLang="ja-JP" sz="1600" b="1" dirty="0"/>
              <a:t>	21</a:t>
            </a:r>
            <a:r>
              <a:rPr kumimoji="1" lang="ja-JP" altLang="en-US" sz="1600" b="1" dirty="0"/>
              <a:t>社</a:t>
            </a:r>
            <a:endParaRPr kumimoji="1" lang="en-US" altLang="ja-JP" sz="1600" b="1" dirty="0"/>
          </a:p>
          <a:p>
            <a:pPr>
              <a:lnSpc>
                <a:spcPts val="2500"/>
              </a:lnSpc>
            </a:pPr>
            <a:r>
              <a:rPr kumimoji="1" lang="ja-JP" altLang="en-US" sz="1400" dirty="0">
                <a:latin typeface="+mn-ea"/>
              </a:rPr>
              <a:t>　㈱</a:t>
            </a:r>
            <a:r>
              <a:rPr kumimoji="1" lang="en-US" altLang="ja-JP" sz="1400" dirty="0">
                <a:latin typeface="+mn-ea"/>
              </a:rPr>
              <a:t>IS</a:t>
            </a:r>
            <a:r>
              <a:rPr kumimoji="1" lang="ja-JP" altLang="en-US" sz="1400" dirty="0">
                <a:latin typeface="+mn-ea"/>
              </a:rPr>
              <a:t>工業</a:t>
            </a:r>
            <a:r>
              <a:rPr kumimoji="1" lang="en-US" altLang="ja-JP" sz="1400" dirty="0">
                <a:latin typeface="+mn-ea"/>
              </a:rPr>
              <a:t>				</a:t>
            </a:r>
            <a:r>
              <a:rPr kumimoji="1" lang="ja-JP" altLang="en-US" sz="1400" dirty="0">
                <a:latin typeface="+mn-ea"/>
              </a:rPr>
              <a:t>㈲青山組</a:t>
            </a:r>
            <a:r>
              <a:rPr kumimoji="1" lang="en-US" altLang="ja-JP" sz="1400" dirty="0">
                <a:latin typeface="+mn-ea"/>
              </a:rPr>
              <a:t>			</a:t>
            </a:r>
            <a:r>
              <a:rPr kumimoji="1" lang="ja-JP" altLang="en-US" sz="1400" dirty="0">
                <a:latin typeface="+mn-ea"/>
              </a:rPr>
              <a:t>㈱アサバ</a:t>
            </a:r>
            <a:endParaRPr kumimoji="1" lang="en-US" altLang="ja-JP" sz="1400" dirty="0">
              <a:latin typeface="+mn-ea"/>
            </a:endParaRPr>
          </a:p>
          <a:p>
            <a:pPr>
              <a:lnSpc>
                <a:spcPts val="2500"/>
              </a:lnSpc>
            </a:pPr>
            <a:r>
              <a:rPr kumimoji="1" lang="ja-JP" altLang="en-US" sz="1400" dirty="0">
                <a:latin typeface="+mn-ea"/>
              </a:rPr>
              <a:t>　㈱伊東工業所</a:t>
            </a:r>
            <a:r>
              <a:rPr kumimoji="1" lang="en-US" altLang="ja-JP" sz="1400" dirty="0">
                <a:latin typeface="+mn-ea"/>
              </a:rPr>
              <a:t>			</a:t>
            </a:r>
            <a:r>
              <a:rPr kumimoji="1" lang="ja-JP" altLang="en-US" sz="1400" dirty="0">
                <a:latin typeface="+mn-ea"/>
              </a:rPr>
              <a:t>㈱イバヨウ</a:t>
            </a:r>
            <a:r>
              <a:rPr kumimoji="1" lang="en-US" altLang="ja-JP" sz="1400" dirty="0">
                <a:latin typeface="+mn-ea"/>
              </a:rPr>
              <a:t>			</a:t>
            </a:r>
            <a:r>
              <a:rPr kumimoji="1" lang="ja-JP" altLang="en-US" sz="1400" dirty="0">
                <a:latin typeface="+mn-ea"/>
              </a:rPr>
              <a:t>㈱茨城アーク</a:t>
            </a:r>
            <a:endParaRPr kumimoji="1" lang="en-US" altLang="ja-JP" sz="1400" dirty="0">
              <a:latin typeface="+mn-ea"/>
            </a:endParaRPr>
          </a:p>
          <a:p>
            <a:pPr>
              <a:lnSpc>
                <a:spcPts val="2500"/>
              </a:lnSpc>
            </a:pPr>
            <a:r>
              <a:rPr kumimoji="1" lang="ja-JP" altLang="en-US" sz="1400" dirty="0">
                <a:latin typeface="+mn-ea"/>
              </a:rPr>
              <a:t>　㈲岩間溶接</a:t>
            </a:r>
            <a:r>
              <a:rPr kumimoji="1" lang="en-US" altLang="ja-JP" sz="1400" dirty="0">
                <a:latin typeface="+mn-ea"/>
              </a:rPr>
              <a:t>			</a:t>
            </a:r>
            <a:r>
              <a:rPr kumimoji="1" lang="ja-JP" altLang="en-US" sz="1400" dirty="0">
                <a:latin typeface="+mn-ea"/>
              </a:rPr>
              <a:t>㈲小沢ビル溶工</a:t>
            </a:r>
            <a:r>
              <a:rPr kumimoji="1" lang="en-US" altLang="ja-JP" sz="1400" dirty="0">
                <a:latin typeface="+mn-ea"/>
              </a:rPr>
              <a:t>		</a:t>
            </a:r>
            <a:r>
              <a:rPr kumimoji="1" lang="ja-JP" altLang="en-US" sz="1400" dirty="0">
                <a:latin typeface="+mn-ea"/>
              </a:rPr>
              <a:t>鹿島クレス㈱</a:t>
            </a:r>
            <a:r>
              <a:rPr kumimoji="1" lang="en-US" altLang="ja-JP" sz="1400" dirty="0">
                <a:latin typeface="+mn-ea"/>
              </a:rPr>
              <a:t>	</a:t>
            </a:r>
          </a:p>
          <a:p>
            <a:pPr>
              <a:lnSpc>
                <a:spcPts val="2500"/>
              </a:lnSpc>
            </a:pPr>
            <a:r>
              <a:rPr kumimoji="1" lang="ja-JP" altLang="en-US" sz="1400" dirty="0">
                <a:latin typeface="+mn-ea"/>
              </a:rPr>
              <a:t>　㈲木村溶接工業</a:t>
            </a:r>
            <a:r>
              <a:rPr kumimoji="1" lang="en-US" altLang="ja-JP" sz="1400" dirty="0">
                <a:latin typeface="+mn-ea"/>
              </a:rPr>
              <a:t>		</a:t>
            </a:r>
            <a:r>
              <a:rPr kumimoji="1" lang="ja-JP" altLang="en-US" sz="1400" dirty="0">
                <a:latin typeface="+mn-ea"/>
              </a:rPr>
              <a:t>㈲昆野組</a:t>
            </a:r>
            <a:r>
              <a:rPr kumimoji="1" lang="en-US" altLang="ja-JP" sz="1400" dirty="0">
                <a:latin typeface="+mn-ea"/>
              </a:rPr>
              <a:t>			</a:t>
            </a:r>
            <a:r>
              <a:rPr kumimoji="1" lang="ja-JP" altLang="en-US" sz="1400" dirty="0">
                <a:latin typeface="+mn-ea"/>
              </a:rPr>
              <a:t>㈱佐藤アーク</a:t>
            </a:r>
            <a:endParaRPr kumimoji="1" lang="en-US" altLang="ja-JP" sz="1400" dirty="0">
              <a:latin typeface="+mn-ea"/>
            </a:endParaRPr>
          </a:p>
          <a:p>
            <a:pPr>
              <a:lnSpc>
                <a:spcPts val="2500"/>
              </a:lnSpc>
            </a:pPr>
            <a:r>
              <a:rPr kumimoji="1" lang="ja-JP" altLang="en-US" sz="1400" dirty="0">
                <a:latin typeface="+mn-ea"/>
              </a:rPr>
              <a:t>　㈱ティーエムシー</a:t>
            </a:r>
            <a:r>
              <a:rPr kumimoji="1" lang="en-US" altLang="ja-JP" sz="1400" dirty="0">
                <a:latin typeface="+mn-ea"/>
              </a:rPr>
              <a:t>		</a:t>
            </a:r>
            <a:r>
              <a:rPr kumimoji="1" lang="ja-JP" altLang="en-US" sz="1400" dirty="0">
                <a:latin typeface="+mn-ea"/>
              </a:rPr>
              <a:t>㈱戸塚熔接工業</a:t>
            </a:r>
            <a:r>
              <a:rPr kumimoji="1" lang="en-US" altLang="ja-JP" sz="1400" dirty="0">
                <a:latin typeface="+mn-ea"/>
              </a:rPr>
              <a:t>		</a:t>
            </a:r>
            <a:r>
              <a:rPr kumimoji="1" lang="ja-JP" altLang="en-US" sz="1400" dirty="0">
                <a:latin typeface="+mn-ea"/>
              </a:rPr>
              <a:t>㈱永沼工業</a:t>
            </a:r>
            <a:endParaRPr kumimoji="1" lang="en-US" altLang="ja-JP" sz="1400" dirty="0">
              <a:latin typeface="+mn-ea"/>
            </a:endParaRPr>
          </a:p>
          <a:p>
            <a:pPr>
              <a:lnSpc>
                <a:spcPts val="2500"/>
              </a:lnSpc>
            </a:pPr>
            <a:r>
              <a:rPr kumimoji="1" lang="ja-JP" altLang="en-US" sz="1400" dirty="0">
                <a:latin typeface="+mn-ea"/>
              </a:rPr>
              <a:t>　㈲萩原溶接工業</a:t>
            </a:r>
            <a:r>
              <a:rPr kumimoji="1" lang="en-US" altLang="ja-JP" sz="1400" dirty="0">
                <a:latin typeface="+mn-ea"/>
              </a:rPr>
              <a:t>		</a:t>
            </a:r>
            <a:r>
              <a:rPr kumimoji="1" lang="ja-JP" altLang="en-US" sz="1400" dirty="0">
                <a:latin typeface="+mn-ea"/>
              </a:rPr>
              <a:t>㈱林熔接工業</a:t>
            </a:r>
            <a:r>
              <a:rPr kumimoji="1" lang="en-US" altLang="ja-JP" sz="1400" dirty="0">
                <a:latin typeface="+mn-ea"/>
              </a:rPr>
              <a:t>		</a:t>
            </a:r>
            <a:r>
              <a:rPr kumimoji="1" lang="ja-JP" altLang="en-US" sz="1400" dirty="0">
                <a:latin typeface="+mn-ea"/>
              </a:rPr>
              <a:t>原産業㈱</a:t>
            </a:r>
            <a:endParaRPr kumimoji="1" lang="en-US" altLang="ja-JP" sz="1400" dirty="0">
              <a:latin typeface="+mn-ea"/>
            </a:endParaRPr>
          </a:p>
          <a:p>
            <a:pPr>
              <a:lnSpc>
                <a:spcPts val="2500"/>
              </a:lnSpc>
            </a:pPr>
            <a:r>
              <a:rPr kumimoji="1" lang="ja-JP" altLang="en-US" sz="1400" dirty="0">
                <a:latin typeface="+mn-ea"/>
              </a:rPr>
              <a:t>　㈱藤原溶接</a:t>
            </a:r>
            <a:r>
              <a:rPr kumimoji="1" lang="en-US" altLang="ja-JP" sz="1400" dirty="0">
                <a:latin typeface="+mn-ea"/>
              </a:rPr>
              <a:t>			</a:t>
            </a:r>
            <a:r>
              <a:rPr kumimoji="1" lang="ja-JP" altLang="en-US" sz="1400" dirty="0">
                <a:latin typeface="+mn-ea"/>
              </a:rPr>
              <a:t>三笠ｴﾝｼﾞﾆｱﾘﾝｸﾞ㈱</a:t>
            </a:r>
            <a:r>
              <a:rPr kumimoji="1" lang="en-US" altLang="ja-JP" sz="1400" dirty="0">
                <a:latin typeface="+mn-ea"/>
              </a:rPr>
              <a:t>	</a:t>
            </a:r>
            <a:r>
              <a:rPr kumimoji="1" lang="ja-JP" altLang="en-US" sz="1400" dirty="0">
                <a:latin typeface="+mn-ea"/>
              </a:rPr>
              <a:t>㈱ミヤビテクノ</a:t>
            </a:r>
            <a:endParaRPr kumimoji="1" lang="en-US" altLang="ja-JP" sz="1400" dirty="0">
              <a:latin typeface="+mn-ea"/>
            </a:endParaRPr>
          </a:p>
        </p:txBody>
      </p:sp>
      <p:sp>
        <p:nvSpPr>
          <p:cNvPr id="5" name="タイトル 1">
            <a:extLst>
              <a:ext uri="{FF2B5EF4-FFF2-40B4-BE49-F238E27FC236}">
                <a16:creationId xmlns:a16="http://schemas.microsoft.com/office/drawing/2014/main" id="{448464F1-DD11-017D-E671-DF8750C5CA0A}"/>
              </a:ext>
            </a:extLst>
          </p:cNvPr>
          <p:cNvSpPr txBox="1">
            <a:spLocks/>
          </p:cNvSpPr>
          <p:nvPr/>
        </p:nvSpPr>
        <p:spPr>
          <a:xfrm>
            <a:off x="457199" y="506315"/>
            <a:ext cx="5715001" cy="396054"/>
          </a:xfrm>
          <a:prstGeom prst="rect">
            <a:avLst/>
          </a:prstGeom>
        </p:spPr>
        <p:txBody>
          <a:bodyPr vert="horz" lIns="91440" tIns="45720" rIns="91440" bIns="45720" rtlCol="0" anchor="t">
            <a:normAutofit/>
          </a:bodyPr>
          <a:lstStyle>
            <a:lvl1pPr algn="l" defTabSz="342900" rtl="0" eaLnBrk="1" latinLnBrk="0" hangingPunct="1">
              <a:spcBef>
                <a:spcPct val="0"/>
              </a:spcBef>
              <a:buNone/>
              <a:defRPr kumimoji="1" sz="27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1800" b="1" dirty="0">
                <a:solidFill>
                  <a:schemeClr val="tx1"/>
                </a:solidFill>
              </a:rPr>
              <a:t>3</a:t>
            </a:r>
            <a:r>
              <a:rPr lang="ja-JP" altLang="en-US" sz="1800" b="1" dirty="0">
                <a:solidFill>
                  <a:schemeClr val="tx1"/>
                </a:solidFill>
              </a:rPr>
              <a:t>．協会員の名簿　</a:t>
            </a:r>
            <a:r>
              <a:rPr kumimoji="1" lang="en-US" altLang="ja-JP" sz="1800" b="1" dirty="0"/>
              <a:t> </a:t>
            </a:r>
            <a:r>
              <a:rPr kumimoji="1" lang="en-US" altLang="ja-JP" sz="1600" dirty="0">
                <a:solidFill>
                  <a:schemeClr val="tx1"/>
                </a:solidFill>
              </a:rPr>
              <a:t>2023</a:t>
            </a:r>
            <a:r>
              <a:rPr kumimoji="1" lang="ja-JP" altLang="en-US" sz="1600" dirty="0">
                <a:solidFill>
                  <a:schemeClr val="tx1"/>
                </a:solidFill>
              </a:rPr>
              <a:t>年３月末現在</a:t>
            </a:r>
            <a:r>
              <a:rPr lang="ja-JP" altLang="en-US" sz="1800" b="1" dirty="0">
                <a:solidFill>
                  <a:schemeClr val="tx1"/>
                </a:solidFill>
              </a:rPr>
              <a:t>　</a:t>
            </a:r>
          </a:p>
        </p:txBody>
      </p:sp>
      <p:sp>
        <p:nvSpPr>
          <p:cNvPr id="6" name="テキスト ボックス 5">
            <a:extLst>
              <a:ext uri="{FF2B5EF4-FFF2-40B4-BE49-F238E27FC236}">
                <a16:creationId xmlns:a16="http://schemas.microsoft.com/office/drawing/2014/main" id="{4A0D6FDD-DDB6-42EC-6773-9C3FEA22E7D4}"/>
              </a:ext>
            </a:extLst>
          </p:cNvPr>
          <p:cNvSpPr txBox="1"/>
          <p:nvPr/>
        </p:nvSpPr>
        <p:spPr>
          <a:xfrm>
            <a:off x="372977" y="3845319"/>
            <a:ext cx="5895475" cy="707245"/>
          </a:xfrm>
          <a:prstGeom prst="rect">
            <a:avLst/>
          </a:prstGeom>
          <a:noFill/>
        </p:spPr>
        <p:txBody>
          <a:bodyPr wrap="square" rtlCol="0">
            <a:spAutoFit/>
          </a:bodyPr>
          <a:lstStyle/>
          <a:p>
            <a:pPr>
              <a:lnSpc>
                <a:spcPts val="2500"/>
              </a:lnSpc>
            </a:pPr>
            <a:r>
              <a:rPr kumimoji="1" lang="en-US" altLang="ja-JP" sz="1600" b="1" dirty="0"/>
              <a:t>【</a:t>
            </a:r>
            <a:r>
              <a:rPr kumimoji="1" lang="ja-JP" altLang="en-US" sz="1600" b="1" dirty="0"/>
              <a:t>地方特別会員企業</a:t>
            </a:r>
            <a:r>
              <a:rPr kumimoji="1" lang="en-US" altLang="ja-JP" sz="1600" b="1" dirty="0"/>
              <a:t>】	1</a:t>
            </a:r>
            <a:r>
              <a:rPr kumimoji="1" lang="ja-JP" altLang="en-US" sz="1600" b="1" dirty="0"/>
              <a:t>社</a:t>
            </a:r>
            <a:endParaRPr kumimoji="1" lang="en-US" altLang="ja-JP" sz="1600" b="1" dirty="0"/>
          </a:p>
          <a:p>
            <a:pPr>
              <a:lnSpc>
                <a:spcPts val="2500"/>
              </a:lnSpc>
            </a:pPr>
            <a:r>
              <a:rPr kumimoji="1" lang="ja-JP" altLang="en-US" sz="1400" dirty="0">
                <a:latin typeface="+mn-ea"/>
              </a:rPr>
              <a:t>　㈲山本工業</a:t>
            </a:r>
            <a:endParaRPr kumimoji="1" lang="en-US" altLang="ja-JP" sz="1400" dirty="0">
              <a:latin typeface="+mn-ea"/>
            </a:endParaRPr>
          </a:p>
        </p:txBody>
      </p:sp>
      <p:sp>
        <p:nvSpPr>
          <p:cNvPr id="7" name="テキスト ボックス 6">
            <a:extLst>
              <a:ext uri="{FF2B5EF4-FFF2-40B4-BE49-F238E27FC236}">
                <a16:creationId xmlns:a16="http://schemas.microsoft.com/office/drawing/2014/main" id="{2B07C9FD-A483-E73F-A8E9-ED8DC2DB8DE8}"/>
              </a:ext>
            </a:extLst>
          </p:cNvPr>
          <p:cNvSpPr txBox="1"/>
          <p:nvPr/>
        </p:nvSpPr>
        <p:spPr>
          <a:xfrm>
            <a:off x="372977" y="4722586"/>
            <a:ext cx="5895475" cy="707245"/>
          </a:xfrm>
          <a:prstGeom prst="rect">
            <a:avLst/>
          </a:prstGeom>
          <a:noFill/>
        </p:spPr>
        <p:txBody>
          <a:bodyPr wrap="square" rtlCol="0">
            <a:spAutoFit/>
          </a:bodyPr>
          <a:lstStyle/>
          <a:p>
            <a:pPr>
              <a:lnSpc>
                <a:spcPts val="2500"/>
              </a:lnSpc>
            </a:pPr>
            <a:r>
              <a:rPr kumimoji="1" lang="en-US" altLang="ja-JP" sz="1600" b="1" dirty="0"/>
              <a:t>【</a:t>
            </a:r>
            <a:r>
              <a:rPr kumimoji="1" lang="ja-JP" altLang="en-US" sz="1600" b="1" dirty="0"/>
              <a:t>準会員企業</a:t>
            </a:r>
            <a:r>
              <a:rPr kumimoji="1" lang="en-US" altLang="ja-JP" sz="1600" b="1" dirty="0"/>
              <a:t>】		1</a:t>
            </a:r>
            <a:r>
              <a:rPr kumimoji="1" lang="ja-JP" altLang="en-US" sz="1600" b="1" dirty="0"/>
              <a:t>社</a:t>
            </a:r>
            <a:endParaRPr kumimoji="1" lang="en-US" altLang="ja-JP" sz="1600" b="1" dirty="0"/>
          </a:p>
          <a:p>
            <a:pPr>
              <a:lnSpc>
                <a:spcPts val="2500"/>
              </a:lnSpc>
            </a:pPr>
            <a:r>
              <a:rPr kumimoji="1" lang="ja-JP" altLang="en-US" sz="1400" dirty="0">
                <a:latin typeface="+mn-ea"/>
              </a:rPr>
              <a:t>　㈱小棚木工業</a:t>
            </a:r>
            <a:endParaRPr kumimoji="1" lang="en-US" altLang="ja-JP" sz="1400" dirty="0">
              <a:latin typeface="+mn-ea"/>
            </a:endParaRPr>
          </a:p>
        </p:txBody>
      </p:sp>
      <p:sp>
        <p:nvSpPr>
          <p:cNvPr id="8" name="テキスト ボックス 7">
            <a:extLst>
              <a:ext uri="{FF2B5EF4-FFF2-40B4-BE49-F238E27FC236}">
                <a16:creationId xmlns:a16="http://schemas.microsoft.com/office/drawing/2014/main" id="{5E8990B1-977E-A42B-6380-E007764E61DC}"/>
              </a:ext>
            </a:extLst>
          </p:cNvPr>
          <p:cNvSpPr txBox="1"/>
          <p:nvPr/>
        </p:nvSpPr>
        <p:spPr>
          <a:xfrm>
            <a:off x="372976" y="5599853"/>
            <a:ext cx="5895475" cy="707245"/>
          </a:xfrm>
          <a:prstGeom prst="rect">
            <a:avLst/>
          </a:prstGeom>
          <a:noFill/>
        </p:spPr>
        <p:txBody>
          <a:bodyPr wrap="square" rtlCol="0">
            <a:spAutoFit/>
          </a:bodyPr>
          <a:lstStyle/>
          <a:p>
            <a:pPr>
              <a:lnSpc>
                <a:spcPts val="2500"/>
              </a:lnSpc>
            </a:pPr>
            <a:r>
              <a:rPr kumimoji="1" lang="en-US" altLang="ja-JP" sz="1600" b="1" dirty="0"/>
              <a:t>【</a:t>
            </a:r>
            <a:r>
              <a:rPr kumimoji="1" lang="ja-JP" altLang="en-US" sz="1600" b="1" dirty="0"/>
              <a:t>賛助会員企業</a:t>
            </a:r>
            <a:r>
              <a:rPr kumimoji="1" lang="en-US" altLang="ja-JP" sz="1600" b="1" dirty="0"/>
              <a:t>】		</a:t>
            </a:r>
            <a:r>
              <a:rPr kumimoji="1" lang="ja-JP" altLang="en-US" sz="1600" b="1" dirty="0"/>
              <a:t>社</a:t>
            </a:r>
            <a:endParaRPr kumimoji="1" lang="en-US" altLang="ja-JP" sz="1600" b="1" dirty="0"/>
          </a:p>
          <a:p>
            <a:pPr>
              <a:lnSpc>
                <a:spcPts val="2500"/>
              </a:lnSpc>
            </a:pPr>
            <a:r>
              <a:rPr kumimoji="1" lang="ja-JP" altLang="en-US" sz="1400" dirty="0">
                <a:latin typeface="+mn-ea"/>
              </a:rPr>
              <a:t>　㈱</a:t>
            </a:r>
            <a:endParaRPr kumimoji="1" lang="en-US" altLang="ja-JP" sz="1400" dirty="0">
              <a:latin typeface="+mn-ea"/>
            </a:endParaRPr>
          </a:p>
        </p:txBody>
      </p:sp>
    </p:spTree>
    <p:extLst>
      <p:ext uri="{BB962C8B-B14F-4D97-AF65-F5344CB8AC3E}">
        <p14:creationId xmlns:p14="http://schemas.microsoft.com/office/powerpoint/2010/main" val="3254360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descr="デスクの上に座っている人たち&#10;&#10;中程度の精度で自動的に生成された説明">
            <a:extLst>
              <a:ext uri="{FF2B5EF4-FFF2-40B4-BE49-F238E27FC236}">
                <a16:creationId xmlns:a16="http://schemas.microsoft.com/office/drawing/2014/main" id="{0D03E233-3818-E2D5-4EE2-BA5A94ABF8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009" y="2479844"/>
            <a:ext cx="2476203" cy="1650802"/>
          </a:xfrm>
        </p:spPr>
      </p:pic>
      <p:sp>
        <p:nvSpPr>
          <p:cNvPr id="4" name="タイトル 1">
            <a:extLst>
              <a:ext uri="{FF2B5EF4-FFF2-40B4-BE49-F238E27FC236}">
                <a16:creationId xmlns:a16="http://schemas.microsoft.com/office/drawing/2014/main" id="{61D159E7-D1D1-D461-41AE-D86F5523356E}"/>
              </a:ext>
            </a:extLst>
          </p:cNvPr>
          <p:cNvSpPr txBox="1">
            <a:spLocks/>
          </p:cNvSpPr>
          <p:nvPr/>
        </p:nvSpPr>
        <p:spPr>
          <a:xfrm>
            <a:off x="457199" y="506315"/>
            <a:ext cx="5715001" cy="396054"/>
          </a:xfrm>
          <a:prstGeom prst="rect">
            <a:avLst/>
          </a:prstGeom>
        </p:spPr>
        <p:txBody>
          <a:bodyPr vert="horz" lIns="91440" tIns="45720" rIns="91440" bIns="45720" rtlCol="0" anchor="t">
            <a:normAutofit/>
          </a:bodyPr>
          <a:lstStyle>
            <a:lvl1pPr algn="l" defTabSz="342900" rtl="0" eaLnBrk="1" latinLnBrk="0" hangingPunct="1">
              <a:spcBef>
                <a:spcPct val="0"/>
              </a:spcBef>
              <a:buNone/>
              <a:defRPr kumimoji="1" sz="27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1800" b="1" dirty="0">
                <a:solidFill>
                  <a:schemeClr val="tx1"/>
                </a:solidFill>
              </a:rPr>
              <a:t>4</a:t>
            </a:r>
            <a:r>
              <a:rPr lang="ja-JP" altLang="en-US" sz="1800" b="1" dirty="0">
                <a:solidFill>
                  <a:schemeClr val="tx1"/>
                </a:solidFill>
              </a:rPr>
              <a:t>．協会事業について　</a:t>
            </a:r>
            <a:r>
              <a:rPr kumimoji="1" lang="en-US" altLang="ja-JP" sz="1800" b="1" dirty="0"/>
              <a:t> </a:t>
            </a:r>
            <a:r>
              <a:rPr kumimoji="1" lang="en-US" altLang="ja-JP" sz="1600" dirty="0">
                <a:solidFill>
                  <a:schemeClr val="tx1"/>
                </a:solidFill>
              </a:rPr>
              <a:t>2023</a:t>
            </a:r>
            <a:r>
              <a:rPr kumimoji="1" lang="ja-JP" altLang="en-US" sz="1600" dirty="0">
                <a:solidFill>
                  <a:schemeClr val="tx1"/>
                </a:solidFill>
              </a:rPr>
              <a:t>年３月末現在</a:t>
            </a:r>
            <a:r>
              <a:rPr lang="ja-JP" altLang="en-US" sz="1800" b="1" dirty="0">
                <a:solidFill>
                  <a:schemeClr val="tx1"/>
                </a:solidFill>
              </a:rPr>
              <a:t>　</a:t>
            </a:r>
          </a:p>
        </p:txBody>
      </p:sp>
      <p:pic>
        <p:nvPicPr>
          <p:cNvPr id="12" name="図 11" descr="レストランのテーブルに座っている人たち&#10;&#10;低い精度で自動的に生成された説明">
            <a:extLst>
              <a:ext uri="{FF2B5EF4-FFF2-40B4-BE49-F238E27FC236}">
                <a16:creationId xmlns:a16="http://schemas.microsoft.com/office/drawing/2014/main" id="{E7D07557-15C0-F6F0-A1C0-EF7BBA536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938" y="4507108"/>
            <a:ext cx="2476203" cy="1650802"/>
          </a:xfrm>
          <a:prstGeom prst="rect">
            <a:avLst/>
          </a:prstGeom>
        </p:spPr>
      </p:pic>
      <p:pic>
        <p:nvPicPr>
          <p:cNvPr id="14" name="図 13" descr="屋内, テーブル, 部屋, いっぱい が含まれている画像&#10;&#10;自動的に生成された説明">
            <a:extLst>
              <a:ext uri="{FF2B5EF4-FFF2-40B4-BE49-F238E27FC236}">
                <a16:creationId xmlns:a16="http://schemas.microsoft.com/office/drawing/2014/main" id="{BDCC123C-BAA6-6B88-DB87-CEFCA5650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09" y="6819765"/>
            <a:ext cx="2476204" cy="1390150"/>
          </a:xfrm>
          <a:prstGeom prst="rect">
            <a:avLst/>
          </a:prstGeom>
        </p:spPr>
      </p:pic>
      <p:sp>
        <p:nvSpPr>
          <p:cNvPr id="15" name="テキスト ボックス 14">
            <a:extLst>
              <a:ext uri="{FF2B5EF4-FFF2-40B4-BE49-F238E27FC236}">
                <a16:creationId xmlns:a16="http://schemas.microsoft.com/office/drawing/2014/main" id="{6DC9382A-A7FE-760D-D2FE-7B37E8FD705A}"/>
              </a:ext>
            </a:extLst>
          </p:cNvPr>
          <p:cNvSpPr txBox="1"/>
          <p:nvPr/>
        </p:nvSpPr>
        <p:spPr>
          <a:xfrm>
            <a:off x="553453" y="1034716"/>
            <a:ext cx="5715001" cy="954107"/>
          </a:xfrm>
          <a:prstGeom prst="rect">
            <a:avLst/>
          </a:prstGeom>
          <a:noFill/>
        </p:spPr>
        <p:txBody>
          <a:bodyPr wrap="square" rtlCol="0">
            <a:spAutoFit/>
          </a:bodyPr>
          <a:lstStyle/>
          <a:p>
            <a:r>
              <a:rPr kumimoji="1" lang="ja-JP" altLang="en-US" sz="1400" dirty="0"/>
              <a:t>　われわれ鉄骨現場溶接協会では、現場溶接業界の社会的な認知度と地位の向上、品質や技術の確保といった、業界と会員企業のさらなる飛躍を目的に、技術や業界の現状に関する講習会、鉄構関連団体との意見交換などを行っています。</a:t>
            </a:r>
          </a:p>
        </p:txBody>
      </p:sp>
      <p:sp>
        <p:nvSpPr>
          <p:cNvPr id="16" name="テキスト ボックス 15">
            <a:extLst>
              <a:ext uri="{FF2B5EF4-FFF2-40B4-BE49-F238E27FC236}">
                <a16:creationId xmlns:a16="http://schemas.microsoft.com/office/drawing/2014/main" id="{A3214337-F560-4B9B-2E65-72452BCC1101}"/>
              </a:ext>
            </a:extLst>
          </p:cNvPr>
          <p:cNvSpPr txBox="1"/>
          <p:nvPr/>
        </p:nvSpPr>
        <p:spPr>
          <a:xfrm>
            <a:off x="3262899" y="2460258"/>
            <a:ext cx="3176337" cy="1384995"/>
          </a:xfrm>
          <a:prstGeom prst="rect">
            <a:avLst/>
          </a:prstGeom>
          <a:noFill/>
        </p:spPr>
        <p:txBody>
          <a:bodyPr wrap="square" rtlCol="0">
            <a:spAutoFit/>
          </a:bodyPr>
          <a:lstStyle/>
          <a:p>
            <a:r>
              <a:rPr kumimoji="1" lang="ja-JP" altLang="en-US" sz="1400" dirty="0"/>
              <a:t>〇理事会の開催</a:t>
            </a:r>
            <a:endParaRPr kumimoji="1" lang="en-US" altLang="ja-JP" sz="1400" dirty="0"/>
          </a:p>
          <a:p>
            <a:endParaRPr kumimoji="1" lang="en-US" altLang="ja-JP" sz="1400" dirty="0"/>
          </a:p>
          <a:p>
            <a:r>
              <a:rPr kumimoji="1" lang="ja-JP" altLang="en-US" sz="1400" dirty="0"/>
              <a:t>　年に複数回、理事会を開き。協会の事業計画や運営について、会員の声を集めたうえで検討を進めています。</a:t>
            </a:r>
          </a:p>
        </p:txBody>
      </p:sp>
      <p:sp>
        <p:nvSpPr>
          <p:cNvPr id="17" name="テキスト ボックス 16">
            <a:extLst>
              <a:ext uri="{FF2B5EF4-FFF2-40B4-BE49-F238E27FC236}">
                <a16:creationId xmlns:a16="http://schemas.microsoft.com/office/drawing/2014/main" id="{D08EA8A1-642F-9E4A-CFF3-B3F94881D4B8}"/>
              </a:ext>
            </a:extLst>
          </p:cNvPr>
          <p:cNvSpPr txBox="1"/>
          <p:nvPr/>
        </p:nvSpPr>
        <p:spPr>
          <a:xfrm>
            <a:off x="553453" y="4479178"/>
            <a:ext cx="3176337" cy="1815882"/>
          </a:xfrm>
          <a:prstGeom prst="rect">
            <a:avLst/>
          </a:prstGeom>
          <a:noFill/>
        </p:spPr>
        <p:txBody>
          <a:bodyPr wrap="square" rtlCol="0">
            <a:spAutoFit/>
          </a:bodyPr>
          <a:lstStyle/>
          <a:p>
            <a:r>
              <a:rPr kumimoji="1" lang="ja-JP" altLang="en-US" sz="1400" dirty="0"/>
              <a:t>〇定時総会の開催</a:t>
            </a:r>
            <a:endParaRPr kumimoji="1" lang="en-US" altLang="ja-JP" sz="1400" dirty="0"/>
          </a:p>
          <a:p>
            <a:endParaRPr kumimoji="1" lang="en-US" altLang="ja-JP" sz="1400" dirty="0"/>
          </a:p>
          <a:p>
            <a:r>
              <a:rPr kumimoji="1" lang="ja-JP" altLang="en-US" sz="1400" dirty="0"/>
              <a:t>　年に</a:t>
            </a:r>
            <a:r>
              <a:rPr kumimoji="1" lang="en-US" altLang="ja-JP" sz="1400" dirty="0"/>
              <a:t>1</a:t>
            </a:r>
            <a:r>
              <a:rPr kumimoji="1" lang="ja-JP" altLang="en-US" sz="1400" dirty="0"/>
              <a:t>回、会員を集め総会を開催。会員に対し説明し、透明で公平な運営を心がけています。。</a:t>
            </a:r>
            <a:endParaRPr kumimoji="1" lang="en-US" altLang="ja-JP" sz="1400" dirty="0"/>
          </a:p>
          <a:p>
            <a:r>
              <a:rPr kumimoji="1" lang="ja-JP" altLang="en-US" sz="1400" dirty="0"/>
              <a:t>　また、総会後には懇親会を開き、情報や意見を交換、会員間の横のつながりを深めています。</a:t>
            </a:r>
          </a:p>
        </p:txBody>
      </p:sp>
      <p:sp>
        <p:nvSpPr>
          <p:cNvPr id="19" name="テキスト ボックス 18">
            <a:extLst>
              <a:ext uri="{FF2B5EF4-FFF2-40B4-BE49-F238E27FC236}">
                <a16:creationId xmlns:a16="http://schemas.microsoft.com/office/drawing/2014/main" id="{D62A5BF5-0FDF-6C10-61DA-DF0AFCD340FA}"/>
              </a:ext>
            </a:extLst>
          </p:cNvPr>
          <p:cNvSpPr txBox="1"/>
          <p:nvPr/>
        </p:nvSpPr>
        <p:spPr>
          <a:xfrm>
            <a:off x="3262899" y="6819765"/>
            <a:ext cx="3176337" cy="1600438"/>
          </a:xfrm>
          <a:prstGeom prst="rect">
            <a:avLst/>
          </a:prstGeom>
          <a:noFill/>
        </p:spPr>
        <p:txBody>
          <a:bodyPr wrap="square" rtlCol="0">
            <a:spAutoFit/>
          </a:bodyPr>
          <a:lstStyle/>
          <a:p>
            <a:r>
              <a:rPr kumimoji="1" lang="ja-JP" altLang="en-US" sz="1400" dirty="0"/>
              <a:t>〇講習会の開催</a:t>
            </a:r>
            <a:endParaRPr kumimoji="1" lang="en-US" altLang="ja-JP" sz="1400" dirty="0"/>
          </a:p>
          <a:p>
            <a:endParaRPr kumimoji="1" lang="en-US" altLang="ja-JP" sz="1400" dirty="0"/>
          </a:p>
          <a:p>
            <a:r>
              <a:rPr kumimoji="1" lang="ja-JP" altLang="en-US" sz="1400" dirty="0"/>
              <a:t>　鉄構業界の現状、最新技術、新しい制度など、会員企業の経営や技術向上に資する各種の講習会を、企画・実施しています。</a:t>
            </a:r>
            <a:endParaRPr kumimoji="1" lang="en-US" altLang="ja-JP" sz="1400" dirty="0"/>
          </a:p>
          <a:p>
            <a:r>
              <a:rPr kumimoji="1" lang="ja-JP" altLang="en-US" sz="1400" dirty="0"/>
              <a:t>　</a:t>
            </a:r>
          </a:p>
        </p:txBody>
      </p:sp>
    </p:spTree>
    <p:extLst>
      <p:ext uri="{BB962C8B-B14F-4D97-AF65-F5344CB8AC3E}">
        <p14:creationId xmlns:p14="http://schemas.microsoft.com/office/powerpoint/2010/main" val="2100083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ーブルに肘をついている人たち&#10;&#10;中程度の精度で自動的に生成された説明">
            <a:extLst>
              <a:ext uri="{FF2B5EF4-FFF2-40B4-BE49-F238E27FC236}">
                <a16:creationId xmlns:a16="http://schemas.microsoft.com/office/drawing/2014/main" id="{D1CB1AD6-DBAA-75E5-976A-A30D89090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5379" y="4291390"/>
            <a:ext cx="2251092" cy="1500728"/>
          </a:xfrm>
          <a:prstGeom prst="rect">
            <a:avLst/>
          </a:prstGeom>
        </p:spPr>
      </p:pic>
      <p:pic>
        <p:nvPicPr>
          <p:cNvPr id="6" name="図 5" descr="レストランのテーブルに座っている人たち&#10;&#10;中程度の精度で">
            <a:extLst>
              <a:ext uri="{FF2B5EF4-FFF2-40B4-BE49-F238E27FC236}">
                <a16:creationId xmlns:a16="http://schemas.microsoft.com/office/drawing/2014/main" id="{13E1A3CA-D6AB-1B83-EF34-42976B536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82" y="964116"/>
            <a:ext cx="2251093" cy="1500728"/>
          </a:xfrm>
          <a:prstGeom prst="rect">
            <a:avLst/>
          </a:prstGeom>
        </p:spPr>
      </p:pic>
      <p:sp>
        <p:nvSpPr>
          <p:cNvPr id="2" name="テキスト ボックス 1">
            <a:extLst>
              <a:ext uri="{FF2B5EF4-FFF2-40B4-BE49-F238E27FC236}">
                <a16:creationId xmlns:a16="http://schemas.microsoft.com/office/drawing/2014/main" id="{652DA7BE-811E-A5C9-B8C8-E4C6A76527B2}"/>
              </a:ext>
            </a:extLst>
          </p:cNvPr>
          <p:cNvSpPr txBox="1"/>
          <p:nvPr/>
        </p:nvSpPr>
        <p:spPr>
          <a:xfrm>
            <a:off x="3055030" y="957464"/>
            <a:ext cx="3483524" cy="3108543"/>
          </a:xfrm>
          <a:prstGeom prst="rect">
            <a:avLst/>
          </a:prstGeom>
          <a:noFill/>
        </p:spPr>
        <p:txBody>
          <a:bodyPr wrap="square" rtlCol="0">
            <a:spAutoFit/>
          </a:bodyPr>
          <a:lstStyle/>
          <a:p>
            <a:r>
              <a:rPr kumimoji="1" lang="ja-JP" altLang="en-US" sz="1400" dirty="0"/>
              <a:t>〇他団体との共催の研修会</a:t>
            </a:r>
            <a:endParaRPr kumimoji="1" lang="en-US" altLang="ja-JP" sz="1400" dirty="0"/>
          </a:p>
          <a:p>
            <a:endParaRPr kumimoji="1" lang="en-US" altLang="ja-JP" sz="1400" dirty="0"/>
          </a:p>
          <a:p>
            <a:r>
              <a:rPr kumimoji="1" lang="ja-JP" altLang="en-US" sz="1400" dirty="0"/>
              <a:t>　昨年</a:t>
            </a:r>
            <a:r>
              <a:rPr kumimoji="1" lang="en-US" altLang="ja-JP" sz="1400" dirty="0"/>
              <a:t>11</a:t>
            </a:r>
            <a:r>
              <a:rPr kumimoji="1" lang="ja-JP" altLang="en-US" sz="1400" dirty="0"/>
              <a:t>月、現場溶接と関わりの深い関連団体と、「反転スカラップ工法」という新工法について施工を伴う意見交換会を実施、われわれ現場溶接業界だけでなく、ファブリケーターや設計者、ゼネコン、検査会社ら約</a:t>
            </a:r>
            <a:r>
              <a:rPr kumimoji="1" lang="en-US" altLang="ja-JP" sz="1400" dirty="0"/>
              <a:t>100</a:t>
            </a:r>
            <a:r>
              <a:rPr kumimoji="1" lang="ja-JP" altLang="en-US" sz="1400" dirty="0"/>
              <a:t>人が参加しました。</a:t>
            </a:r>
            <a:endParaRPr kumimoji="1" lang="en-US" altLang="ja-JP" sz="1400" dirty="0"/>
          </a:p>
          <a:p>
            <a:r>
              <a:rPr kumimoji="1" lang="ja-JP" altLang="en-US" sz="1400" dirty="0"/>
              <a:t>　こうした、実験を伴う研修会を各業種と一体的に行うことで、より現実的な問題の確認や認識を共有し、われわれの意見を、しっかりと伝えていきます。</a:t>
            </a:r>
            <a:endParaRPr kumimoji="1" lang="en-US" altLang="ja-JP" sz="1400" dirty="0"/>
          </a:p>
          <a:p>
            <a:r>
              <a:rPr kumimoji="1" lang="ja-JP" altLang="en-US" sz="1400" dirty="0"/>
              <a:t>　また、今後も他団体との事業を検討していく予定です。</a:t>
            </a:r>
          </a:p>
        </p:txBody>
      </p:sp>
      <p:sp>
        <p:nvSpPr>
          <p:cNvPr id="9" name="テキスト ボックス 8">
            <a:extLst>
              <a:ext uri="{FF2B5EF4-FFF2-40B4-BE49-F238E27FC236}">
                <a16:creationId xmlns:a16="http://schemas.microsoft.com/office/drawing/2014/main" id="{0EF917EA-CFCD-4841-331F-F516DB38C7BD}"/>
              </a:ext>
            </a:extLst>
          </p:cNvPr>
          <p:cNvSpPr txBox="1"/>
          <p:nvPr/>
        </p:nvSpPr>
        <p:spPr>
          <a:xfrm>
            <a:off x="561529" y="4207997"/>
            <a:ext cx="3483524" cy="1815882"/>
          </a:xfrm>
          <a:prstGeom prst="rect">
            <a:avLst/>
          </a:prstGeom>
          <a:noFill/>
        </p:spPr>
        <p:txBody>
          <a:bodyPr wrap="square" rtlCol="0">
            <a:spAutoFit/>
          </a:bodyPr>
          <a:lstStyle/>
          <a:p>
            <a:r>
              <a:rPr kumimoji="1" lang="ja-JP" altLang="en-US" sz="1400" dirty="0"/>
              <a:t>〇他団体との意見交換会</a:t>
            </a:r>
            <a:endParaRPr kumimoji="1" lang="en-US" altLang="ja-JP" sz="1400" dirty="0"/>
          </a:p>
          <a:p>
            <a:endParaRPr kumimoji="1" lang="en-US" altLang="ja-JP" sz="1400" dirty="0"/>
          </a:p>
          <a:p>
            <a:r>
              <a:rPr kumimoji="1" lang="ja-JP" altLang="en-US" sz="1400" dirty="0"/>
              <a:t>　建設現場を取り巻く環境は近年、目まぐるしく変化しており、　鉄骨現場溶接協会では、業界団体として関連する諸団体との意見交換会を行い、適正な施工と持続可能な経営ができるよう、業界の実情を説明し理解を求めていきます。</a:t>
            </a:r>
          </a:p>
        </p:txBody>
      </p:sp>
      <p:sp>
        <p:nvSpPr>
          <p:cNvPr id="10" name="タイトル 1">
            <a:extLst>
              <a:ext uri="{FF2B5EF4-FFF2-40B4-BE49-F238E27FC236}">
                <a16:creationId xmlns:a16="http://schemas.microsoft.com/office/drawing/2014/main" id="{A581FE3F-D207-1011-0A7D-C454F51A71A6}"/>
              </a:ext>
            </a:extLst>
          </p:cNvPr>
          <p:cNvSpPr txBox="1">
            <a:spLocks/>
          </p:cNvSpPr>
          <p:nvPr/>
        </p:nvSpPr>
        <p:spPr>
          <a:xfrm>
            <a:off x="457199" y="506315"/>
            <a:ext cx="5715001" cy="396054"/>
          </a:xfrm>
          <a:prstGeom prst="rect">
            <a:avLst/>
          </a:prstGeom>
        </p:spPr>
        <p:txBody>
          <a:bodyPr vert="horz" lIns="91440" tIns="45720" rIns="91440" bIns="45720" rtlCol="0" anchor="t">
            <a:normAutofit/>
          </a:bodyPr>
          <a:lstStyle>
            <a:lvl1pPr algn="l" defTabSz="342900" rtl="0" eaLnBrk="1" latinLnBrk="0" hangingPunct="1">
              <a:spcBef>
                <a:spcPct val="0"/>
              </a:spcBef>
              <a:buNone/>
              <a:defRPr kumimoji="1" sz="27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1800" b="1" dirty="0">
                <a:solidFill>
                  <a:schemeClr val="tx1"/>
                </a:solidFill>
              </a:rPr>
              <a:t>5</a:t>
            </a:r>
            <a:r>
              <a:rPr lang="ja-JP" altLang="en-US" sz="1800" b="1" dirty="0">
                <a:solidFill>
                  <a:schemeClr val="tx1"/>
                </a:solidFill>
              </a:rPr>
              <a:t>．関連団体への働きかけ　</a:t>
            </a:r>
            <a:r>
              <a:rPr kumimoji="1" lang="en-US" altLang="ja-JP" sz="1800" b="1" dirty="0"/>
              <a:t> </a:t>
            </a:r>
            <a:r>
              <a:rPr kumimoji="1" lang="en-US" altLang="ja-JP" sz="1600" dirty="0">
                <a:solidFill>
                  <a:schemeClr val="tx1"/>
                </a:solidFill>
              </a:rPr>
              <a:t>2023</a:t>
            </a:r>
            <a:r>
              <a:rPr kumimoji="1" lang="ja-JP" altLang="en-US" sz="1600" dirty="0">
                <a:solidFill>
                  <a:schemeClr val="tx1"/>
                </a:solidFill>
              </a:rPr>
              <a:t>年３月末現在</a:t>
            </a:r>
            <a:r>
              <a:rPr lang="ja-JP" altLang="en-US" sz="1800" b="1" dirty="0">
                <a:solidFill>
                  <a:schemeClr val="tx1"/>
                </a:solidFill>
              </a:rPr>
              <a:t>　</a:t>
            </a:r>
          </a:p>
        </p:txBody>
      </p:sp>
      <p:pic>
        <p:nvPicPr>
          <p:cNvPr id="12" name="図 11" descr="建物, 人, 屋内, 男 が含まれている画像&#10;&#10;自動的に生成された説明">
            <a:extLst>
              <a:ext uri="{FF2B5EF4-FFF2-40B4-BE49-F238E27FC236}">
                <a16:creationId xmlns:a16="http://schemas.microsoft.com/office/drawing/2014/main" id="{099F2E91-3737-AD72-C045-4A9C193C3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381" y="2530173"/>
            <a:ext cx="2251093" cy="1500728"/>
          </a:xfrm>
          <a:prstGeom prst="rect">
            <a:avLst/>
          </a:prstGeom>
        </p:spPr>
      </p:pic>
      <p:sp>
        <p:nvSpPr>
          <p:cNvPr id="3" name="タイトル 1">
            <a:extLst>
              <a:ext uri="{FF2B5EF4-FFF2-40B4-BE49-F238E27FC236}">
                <a16:creationId xmlns:a16="http://schemas.microsoft.com/office/drawing/2014/main" id="{970EAF44-67F2-A0D8-B16C-980DD5057FEA}"/>
              </a:ext>
            </a:extLst>
          </p:cNvPr>
          <p:cNvSpPr txBox="1">
            <a:spLocks/>
          </p:cNvSpPr>
          <p:nvPr/>
        </p:nvSpPr>
        <p:spPr>
          <a:xfrm>
            <a:off x="457199" y="6476779"/>
            <a:ext cx="5715001" cy="396054"/>
          </a:xfrm>
          <a:prstGeom prst="rect">
            <a:avLst/>
          </a:prstGeom>
        </p:spPr>
        <p:txBody>
          <a:bodyPr vert="horz" lIns="91440" tIns="45720" rIns="91440" bIns="45720" rtlCol="0" anchor="t">
            <a:normAutofit/>
          </a:bodyPr>
          <a:lstStyle>
            <a:lvl1pPr algn="l" defTabSz="342900" rtl="0" eaLnBrk="1" latinLnBrk="0" hangingPunct="1">
              <a:spcBef>
                <a:spcPct val="0"/>
              </a:spcBef>
              <a:buNone/>
              <a:defRPr kumimoji="1" sz="27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1800" b="1" dirty="0">
                <a:solidFill>
                  <a:schemeClr val="tx1"/>
                </a:solidFill>
              </a:rPr>
              <a:t>6</a:t>
            </a:r>
            <a:r>
              <a:rPr lang="ja-JP" altLang="en-US" sz="1800" b="1" dirty="0">
                <a:solidFill>
                  <a:schemeClr val="tx1"/>
                </a:solidFill>
              </a:rPr>
              <a:t>．今後の活動について</a:t>
            </a:r>
          </a:p>
        </p:txBody>
      </p:sp>
      <p:sp>
        <p:nvSpPr>
          <p:cNvPr id="4" name="テキスト ボックス 3">
            <a:extLst>
              <a:ext uri="{FF2B5EF4-FFF2-40B4-BE49-F238E27FC236}">
                <a16:creationId xmlns:a16="http://schemas.microsoft.com/office/drawing/2014/main" id="{B9C5AF1B-6308-AD49-2A37-3D04744CA0C2}"/>
              </a:ext>
            </a:extLst>
          </p:cNvPr>
          <p:cNvSpPr txBox="1"/>
          <p:nvPr/>
        </p:nvSpPr>
        <p:spPr>
          <a:xfrm>
            <a:off x="561529" y="6834212"/>
            <a:ext cx="5640818" cy="2462213"/>
          </a:xfrm>
          <a:prstGeom prst="rect">
            <a:avLst/>
          </a:prstGeom>
          <a:noFill/>
        </p:spPr>
        <p:txBody>
          <a:bodyPr wrap="square" rtlCol="0">
            <a:spAutoFit/>
          </a:bodyPr>
          <a:lstStyle/>
          <a:p>
            <a:r>
              <a:rPr kumimoji="1" lang="ja-JP" altLang="en-US" sz="1400" dirty="0"/>
              <a:t>〇現場溶接業者の地位確保に対する取り組み</a:t>
            </a:r>
            <a:endParaRPr kumimoji="1" lang="en-US" altLang="ja-JP" sz="1400" dirty="0"/>
          </a:p>
          <a:p>
            <a:endParaRPr kumimoji="1" lang="en-US" altLang="ja-JP" sz="1400" dirty="0"/>
          </a:p>
          <a:p>
            <a:r>
              <a:rPr kumimoji="1" lang="ja-JP" altLang="en-US" sz="1400" dirty="0"/>
              <a:t>　現在、国土交通省が推進する建設キャリアアップシステム（略称＝</a:t>
            </a:r>
            <a:r>
              <a:rPr kumimoji="1" lang="en-US" altLang="ja-JP" sz="1400" dirty="0"/>
              <a:t>CCUS</a:t>
            </a:r>
            <a:r>
              <a:rPr kumimoji="1" lang="ja-JP" altLang="en-US" sz="1400" dirty="0"/>
              <a:t>）において、現場溶接技能者の能力評価基準がありません。つまり、現場溶接は建物の性能を左右する重要な工程であるにもかかわらず建設現場において、その立場がなく「その他」の業種となってるのが現状です。</a:t>
            </a:r>
            <a:endParaRPr kumimoji="1" lang="en-US" altLang="ja-JP" sz="1400" dirty="0"/>
          </a:p>
          <a:p>
            <a:r>
              <a:rPr kumimoji="1" lang="ja-JP" altLang="en-US" sz="1400" dirty="0"/>
              <a:t>　こうした状況を是正すべく、鉄骨建設業協会と全国鐵構工業協会と連携して、同じく鉄骨現場の技能者である鍛治工を含み、鉄骨現場のスペシャリスト「鉄骨工」として地位を確保し、能力評価を受けられるよう取り組んでまいります。</a:t>
            </a:r>
          </a:p>
        </p:txBody>
      </p:sp>
    </p:spTree>
    <p:extLst>
      <p:ext uri="{BB962C8B-B14F-4D97-AF65-F5344CB8AC3E}">
        <p14:creationId xmlns:p14="http://schemas.microsoft.com/office/powerpoint/2010/main" val="1636805981"/>
      </p:ext>
    </p:extLst>
  </p:cSld>
  <p:clrMapOvr>
    <a:masterClrMapping/>
  </p:clrMapOvr>
</p:sld>
</file>

<file path=ppt/theme/theme1.xml><?xml version="1.0" encoding="utf-8"?>
<a:theme xmlns:a="http://schemas.openxmlformats.org/drawingml/2006/main" name="ファセット">
  <a:themeElements>
    <a:clrScheme name="青緑">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16889</TotalTime>
  <Words>1305</Words>
  <Application>Microsoft Office PowerPoint</Application>
  <PresentationFormat>A4 210 x 297 mm</PresentationFormat>
  <Paragraphs>88</Paragraphs>
  <Slides>6</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6</vt:i4>
      </vt:variant>
    </vt:vector>
  </HeadingPairs>
  <TitlesOfParts>
    <vt:vector size="12" baseType="lpstr">
      <vt:lpstr>BIZ UDP明朝 Medium</vt:lpstr>
      <vt:lpstr>メイリオ</vt:lpstr>
      <vt:lpstr>Arial</vt:lpstr>
      <vt:lpstr>Trebuchet MS</vt:lpstr>
      <vt:lpstr>Wingdings 3</vt:lpstr>
      <vt:lpstr>ファセット</vt:lpstr>
      <vt:lpstr>一般社団法人  鉄骨現場溶接協会</vt:lpstr>
      <vt:lpstr>1．鉄骨現場溶接協会について</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一般社団法人  鉄骨現場溶接協会</dc:title>
  <dc:creator>鋼構造出版　川村</dc:creator>
  <cp:lastModifiedBy>鋼構造出版　川村</cp:lastModifiedBy>
  <cp:revision>14</cp:revision>
  <cp:lastPrinted>2022-07-07T01:50:34Z</cp:lastPrinted>
  <dcterms:created xsi:type="dcterms:W3CDTF">2022-07-07T01:28:19Z</dcterms:created>
  <dcterms:modified xsi:type="dcterms:W3CDTF">2023-06-30T08:24:49Z</dcterms:modified>
</cp:coreProperties>
</file>